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742" r:id="rId2"/>
    <p:sldId id="259" r:id="rId3"/>
    <p:sldId id="756" r:id="rId4"/>
    <p:sldId id="759" r:id="rId5"/>
    <p:sldId id="764" r:id="rId6"/>
    <p:sldId id="761" r:id="rId7"/>
    <p:sldId id="763" r:id="rId8"/>
    <p:sldId id="768" r:id="rId9"/>
    <p:sldId id="769"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7DDE70"/>
    <a:srgbClr val="BFBFBF"/>
    <a:srgbClr val="003300"/>
    <a:srgbClr val="007000"/>
    <a:srgbClr val="D2E1B0"/>
    <a:srgbClr val="2121FF"/>
    <a:srgbClr val="FFFFFF"/>
    <a:srgbClr val="33CCCC"/>
    <a:srgbClr val="3468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29" autoAdjust="0"/>
    <p:restoredTop sz="95407" autoAdjust="0"/>
  </p:normalViewPr>
  <p:slideViewPr>
    <p:cSldViewPr snapToGrid="0">
      <p:cViewPr varScale="1">
        <p:scale>
          <a:sx n="82" d="100"/>
          <a:sy n="82" d="100"/>
        </p:scale>
        <p:origin x="1212" y="96"/>
      </p:cViewPr>
      <p:guideLst>
        <p:guide orient="horz" pos="2160"/>
        <p:guide pos="3840"/>
      </p:guideLst>
    </p:cSldViewPr>
  </p:slideViewPr>
  <p:notesTextViewPr>
    <p:cViewPr>
      <p:scale>
        <a:sx n="200" d="100"/>
        <a:sy n="200" d="100"/>
      </p:scale>
      <p:origin x="0" y="0"/>
    </p:cViewPr>
  </p:notesTextViewPr>
  <p:sorterViewPr>
    <p:cViewPr>
      <p:scale>
        <a:sx n="150" d="100"/>
        <a:sy n="150" d="100"/>
      </p:scale>
      <p:origin x="0" y="22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Respaldo\Raul\Tarifas\Nuevas%20tarifas\Nota%20Pres%20mayo%2018\Precios_Mex_USA_14_02_2018%20V3%2020180816.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Respaldo\Raul\Tarifas\Nuevas%20tarifas\Gira%20m&#233;rida\Precios%20medios%20enero-agosto%202017%20Vs%202018%20y%20usuarios%20por%20sector%202018091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D:\Respaldo\Raul\Tarifas\Nuevas%20tarifas\Gira%20m&#233;rida\Precios%20medios%20enero-agosto%202017%20Vs%202018%20y%20usuarios%20por%20sector%2020180918.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62574262009973E-2"/>
          <c:y val="0.11351040907443474"/>
          <c:w val="0.92150917188273185"/>
          <c:h val="0.74683011671964306"/>
        </c:manualLayout>
      </c:layout>
      <c:scatterChart>
        <c:scatterStyle val="lineMarker"/>
        <c:varyColors val="0"/>
        <c:ser>
          <c:idx val="0"/>
          <c:order val="0"/>
          <c:tx>
            <c:v>EUA</c:v>
          </c:tx>
          <c:spPr>
            <a:ln w="28575"/>
          </c:spPr>
          <c:marker>
            <c:symbol val="none"/>
          </c:marker>
          <c:xVal>
            <c:numRef>
              <c:f>AllData!$O$7:$O$153</c:f>
              <c:numCache>
                <c:formatCode>mmm\-yy</c:formatCode>
                <c:ptCount val="147"/>
                <c:pt idx="0">
                  <c:v>38869</c:v>
                </c:pt>
                <c:pt idx="1">
                  <c:v>38899</c:v>
                </c:pt>
                <c:pt idx="2">
                  <c:v>38930</c:v>
                </c:pt>
                <c:pt idx="3">
                  <c:v>38961</c:v>
                </c:pt>
                <c:pt idx="4">
                  <c:v>38991</c:v>
                </c:pt>
                <c:pt idx="5">
                  <c:v>39022</c:v>
                </c:pt>
                <c:pt idx="6">
                  <c:v>39052</c:v>
                </c:pt>
                <c:pt idx="7">
                  <c:v>39083</c:v>
                </c:pt>
                <c:pt idx="8">
                  <c:v>39114</c:v>
                </c:pt>
                <c:pt idx="9">
                  <c:v>39142</c:v>
                </c:pt>
                <c:pt idx="10">
                  <c:v>39173</c:v>
                </c:pt>
                <c:pt idx="11">
                  <c:v>39203</c:v>
                </c:pt>
                <c:pt idx="12">
                  <c:v>39234</c:v>
                </c:pt>
                <c:pt idx="13">
                  <c:v>39264</c:v>
                </c:pt>
                <c:pt idx="14">
                  <c:v>39295</c:v>
                </c:pt>
                <c:pt idx="15">
                  <c:v>39326</c:v>
                </c:pt>
                <c:pt idx="16">
                  <c:v>39356</c:v>
                </c:pt>
                <c:pt idx="17">
                  <c:v>39387</c:v>
                </c:pt>
                <c:pt idx="18">
                  <c:v>39417</c:v>
                </c:pt>
                <c:pt idx="19">
                  <c:v>39448</c:v>
                </c:pt>
                <c:pt idx="20">
                  <c:v>39479</c:v>
                </c:pt>
                <c:pt idx="21">
                  <c:v>39508</c:v>
                </c:pt>
                <c:pt idx="22">
                  <c:v>39539</c:v>
                </c:pt>
                <c:pt idx="23">
                  <c:v>39569</c:v>
                </c:pt>
                <c:pt idx="24">
                  <c:v>39600</c:v>
                </c:pt>
                <c:pt idx="25">
                  <c:v>39630</c:v>
                </c:pt>
                <c:pt idx="26">
                  <c:v>39661</c:v>
                </c:pt>
                <c:pt idx="27">
                  <c:v>39692</c:v>
                </c:pt>
                <c:pt idx="28">
                  <c:v>39722</c:v>
                </c:pt>
                <c:pt idx="29">
                  <c:v>39753</c:v>
                </c:pt>
                <c:pt idx="30">
                  <c:v>39783</c:v>
                </c:pt>
                <c:pt idx="31">
                  <c:v>39814</c:v>
                </c:pt>
                <c:pt idx="32">
                  <c:v>39845</c:v>
                </c:pt>
                <c:pt idx="33">
                  <c:v>39873</c:v>
                </c:pt>
                <c:pt idx="34">
                  <c:v>39904</c:v>
                </c:pt>
                <c:pt idx="35">
                  <c:v>39934</c:v>
                </c:pt>
                <c:pt idx="36">
                  <c:v>39965</c:v>
                </c:pt>
                <c:pt idx="37">
                  <c:v>39995</c:v>
                </c:pt>
                <c:pt idx="38">
                  <c:v>40026</c:v>
                </c:pt>
                <c:pt idx="39">
                  <c:v>40057</c:v>
                </c:pt>
                <c:pt idx="40">
                  <c:v>40087</c:v>
                </c:pt>
                <c:pt idx="41">
                  <c:v>40118</c:v>
                </c:pt>
                <c:pt idx="42">
                  <c:v>40148</c:v>
                </c:pt>
                <c:pt idx="43">
                  <c:v>40179</c:v>
                </c:pt>
                <c:pt idx="44">
                  <c:v>40210</c:v>
                </c:pt>
                <c:pt idx="45">
                  <c:v>40238</c:v>
                </c:pt>
                <c:pt idx="46">
                  <c:v>40269</c:v>
                </c:pt>
                <c:pt idx="47">
                  <c:v>40299</c:v>
                </c:pt>
                <c:pt idx="48">
                  <c:v>40330</c:v>
                </c:pt>
                <c:pt idx="49">
                  <c:v>40360</c:v>
                </c:pt>
                <c:pt idx="50">
                  <c:v>40391</c:v>
                </c:pt>
                <c:pt idx="51">
                  <c:v>40422</c:v>
                </c:pt>
                <c:pt idx="52">
                  <c:v>40452</c:v>
                </c:pt>
                <c:pt idx="53">
                  <c:v>40483</c:v>
                </c:pt>
                <c:pt idx="54">
                  <c:v>40513</c:v>
                </c:pt>
                <c:pt idx="55">
                  <c:v>40544</c:v>
                </c:pt>
                <c:pt idx="56">
                  <c:v>40575</c:v>
                </c:pt>
                <c:pt idx="57">
                  <c:v>40603</c:v>
                </c:pt>
                <c:pt idx="58">
                  <c:v>40634</c:v>
                </c:pt>
                <c:pt idx="59">
                  <c:v>40664</c:v>
                </c:pt>
                <c:pt idx="60">
                  <c:v>40695</c:v>
                </c:pt>
                <c:pt idx="61">
                  <c:v>40725</c:v>
                </c:pt>
                <c:pt idx="62">
                  <c:v>40756</c:v>
                </c:pt>
                <c:pt idx="63">
                  <c:v>40787</c:v>
                </c:pt>
                <c:pt idx="64">
                  <c:v>40817</c:v>
                </c:pt>
                <c:pt idx="65">
                  <c:v>40848</c:v>
                </c:pt>
                <c:pt idx="66">
                  <c:v>40878</c:v>
                </c:pt>
                <c:pt idx="67">
                  <c:v>40909</c:v>
                </c:pt>
                <c:pt idx="68">
                  <c:v>40940</c:v>
                </c:pt>
                <c:pt idx="69">
                  <c:v>40969</c:v>
                </c:pt>
                <c:pt idx="70">
                  <c:v>41000</c:v>
                </c:pt>
                <c:pt idx="71">
                  <c:v>41030</c:v>
                </c:pt>
                <c:pt idx="72">
                  <c:v>41061</c:v>
                </c:pt>
                <c:pt idx="73">
                  <c:v>41091</c:v>
                </c:pt>
                <c:pt idx="74">
                  <c:v>41122</c:v>
                </c:pt>
                <c:pt idx="75">
                  <c:v>41153</c:v>
                </c:pt>
                <c:pt idx="76">
                  <c:v>41183</c:v>
                </c:pt>
                <c:pt idx="77">
                  <c:v>41214</c:v>
                </c:pt>
                <c:pt idx="78">
                  <c:v>41244</c:v>
                </c:pt>
                <c:pt idx="79">
                  <c:v>41275</c:v>
                </c:pt>
                <c:pt idx="80">
                  <c:v>41306</c:v>
                </c:pt>
                <c:pt idx="81">
                  <c:v>41334</c:v>
                </c:pt>
                <c:pt idx="82">
                  <c:v>41365</c:v>
                </c:pt>
                <c:pt idx="83">
                  <c:v>41395</c:v>
                </c:pt>
                <c:pt idx="84">
                  <c:v>41426</c:v>
                </c:pt>
                <c:pt idx="85">
                  <c:v>41456</c:v>
                </c:pt>
                <c:pt idx="86">
                  <c:v>41487</c:v>
                </c:pt>
                <c:pt idx="87">
                  <c:v>41518</c:v>
                </c:pt>
                <c:pt idx="88">
                  <c:v>41548</c:v>
                </c:pt>
                <c:pt idx="89">
                  <c:v>41579</c:v>
                </c:pt>
                <c:pt idx="90">
                  <c:v>41609</c:v>
                </c:pt>
                <c:pt idx="91">
                  <c:v>41640</c:v>
                </c:pt>
                <c:pt idx="92">
                  <c:v>41671</c:v>
                </c:pt>
                <c:pt idx="93">
                  <c:v>41699</c:v>
                </c:pt>
                <c:pt idx="94">
                  <c:v>41730</c:v>
                </c:pt>
                <c:pt idx="95">
                  <c:v>41760</c:v>
                </c:pt>
                <c:pt idx="96">
                  <c:v>41791</c:v>
                </c:pt>
                <c:pt idx="97">
                  <c:v>41821</c:v>
                </c:pt>
                <c:pt idx="98">
                  <c:v>41852</c:v>
                </c:pt>
                <c:pt idx="99">
                  <c:v>41883</c:v>
                </c:pt>
                <c:pt idx="100">
                  <c:v>41913</c:v>
                </c:pt>
                <c:pt idx="101">
                  <c:v>41944</c:v>
                </c:pt>
                <c:pt idx="102">
                  <c:v>41974</c:v>
                </c:pt>
                <c:pt idx="103">
                  <c:v>42005</c:v>
                </c:pt>
                <c:pt idx="104">
                  <c:v>42036</c:v>
                </c:pt>
                <c:pt idx="105">
                  <c:v>42064</c:v>
                </c:pt>
                <c:pt idx="106">
                  <c:v>42095</c:v>
                </c:pt>
                <c:pt idx="107">
                  <c:v>42125</c:v>
                </c:pt>
                <c:pt idx="108">
                  <c:v>42156</c:v>
                </c:pt>
                <c:pt idx="109">
                  <c:v>42186</c:v>
                </c:pt>
                <c:pt idx="110">
                  <c:v>42217</c:v>
                </c:pt>
                <c:pt idx="111">
                  <c:v>42248</c:v>
                </c:pt>
                <c:pt idx="112">
                  <c:v>42278</c:v>
                </c:pt>
                <c:pt idx="113">
                  <c:v>42309</c:v>
                </c:pt>
                <c:pt idx="114">
                  <c:v>42339</c:v>
                </c:pt>
                <c:pt idx="115">
                  <c:v>42370</c:v>
                </c:pt>
                <c:pt idx="116">
                  <c:v>42401</c:v>
                </c:pt>
                <c:pt idx="117">
                  <c:v>42430</c:v>
                </c:pt>
                <c:pt idx="118">
                  <c:v>42461</c:v>
                </c:pt>
                <c:pt idx="119">
                  <c:v>42491</c:v>
                </c:pt>
                <c:pt idx="120">
                  <c:v>42522</c:v>
                </c:pt>
                <c:pt idx="121">
                  <c:v>42552</c:v>
                </c:pt>
                <c:pt idx="122">
                  <c:v>42583</c:v>
                </c:pt>
                <c:pt idx="123">
                  <c:v>42614</c:v>
                </c:pt>
                <c:pt idx="124">
                  <c:v>42644</c:v>
                </c:pt>
                <c:pt idx="125">
                  <c:v>42675</c:v>
                </c:pt>
                <c:pt idx="126">
                  <c:v>42705</c:v>
                </c:pt>
                <c:pt idx="127">
                  <c:v>42736</c:v>
                </c:pt>
                <c:pt idx="128">
                  <c:v>42767</c:v>
                </c:pt>
                <c:pt idx="129">
                  <c:v>42795</c:v>
                </c:pt>
                <c:pt idx="130">
                  <c:v>42826</c:v>
                </c:pt>
                <c:pt idx="131">
                  <c:v>42856</c:v>
                </c:pt>
                <c:pt idx="132">
                  <c:v>42887</c:v>
                </c:pt>
                <c:pt idx="133">
                  <c:v>42917</c:v>
                </c:pt>
                <c:pt idx="134">
                  <c:v>42948</c:v>
                </c:pt>
                <c:pt idx="135">
                  <c:v>42979</c:v>
                </c:pt>
                <c:pt idx="136">
                  <c:v>43009</c:v>
                </c:pt>
                <c:pt idx="137">
                  <c:v>43040</c:v>
                </c:pt>
                <c:pt idx="138">
                  <c:v>43070</c:v>
                </c:pt>
                <c:pt idx="139">
                  <c:v>43101</c:v>
                </c:pt>
                <c:pt idx="140">
                  <c:v>43132</c:v>
                </c:pt>
                <c:pt idx="141">
                  <c:v>43160</c:v>
                </c:pt>
                <c:pt idx="142">
                  <c:v>43191</c:v>
                </c:pt>
                <c:pt idx="143">
                  <c:v>43221</c:v>
                </c:pt>
                <c:pt idx="144">
                  <c:v>43252</c:v>
                </c:pt>
                <c:pt idx="145">
                  <c:v>43282</c:v>
                </c:pt>
                <c:pt idx="146">
                  <c:v>43313</c:v>
                </c:pt>
              </c:numCache>
            </c:numRef>
          </c:xVal>
          <c:yVal>
            <c:numRef>
              <c:f>AllData!$R$7:$R$153</c:f>
              <c:numCache>
                <c:formatCode>0.000</c:formatCode>
                <c:ptCount val="147"/>
                <c:pt idx="0">
                  <c:v>0.73018232999999999</c:v>
                </c:pt>
                <c:pt idx="1">
                  <c:v>0.72616137999999997</c:v>
                </c:pt>
                <c:pt idx="2">
                  <c:v>0.72298800000000008</c:v>
                </c:pt>
                <c:pt idx="3">
                  <c:v>0.69976361000000009</c:v>
                </c:pt>
                <c:pt idx="4">
                  <c:v>0.67126136000000003</c:v>
                </c:pt>
                <c:pt idx="5">
                  <c:v>0.65942908</c:v>
                </c:pt>
                <c:pt idx="6">
                  <c:v>0.65087399999999995</c:v>
                </c:pt>
                <c:pt idx="7">
                  <c:v>0.67141276999999999</c:v>
                </c:pt>
                <c:pt idx="8">
                  <c:v>0.67758768000000003</c:v>
                </c:pt>
                <c:pt idx="9">
                  <c:v>0.69128457999999993</c:v>
                </c:pt>
                <c:pt idx="10">
                  <c:v>0.67969914000000009</c:v>
                </c:pt>
                <c:pt idx="11">
                  <c:v>0.67820709000000001</c:v>
                </c:pt>
                <c:pt idx="12">
                  <c:v>0.71402650000000001</c:v>
                </c:pt>
                <c:pt idx="13">
                  <c:v>0.72541138999999999</c:v>
                </c:pt>
                <c:pt idx="14">
                  <c:v>0.75551904000000003</c:v>
                </c:pt>
                <c:pt idx="15">
                  <c:v>0.71925379999999994</c:v>
                </c:pt>
                <c:pt idx="16">
                  <c:v>0.6991722600000001</c:v>
                </c:pt>
                <c:pt idx="17">
                  <c:v>0.68367848000000009</c:v>
                </c:pt>
                <c:pt idx="18">
                  <c:v>0.67910983999999996</c:v>
                </c:pt>
                <c:pt idx="19">
                  <c:v>0.69060299999999997</c:v>
                </c:pt>
                <c:pt idx="20">
                  <c:v>0.68259610000000004</c:v>
                </c:pt>
                <c:pt idx="21">
                  <c:v>0.69324198000000004</c:v>
                </c:pt>
                <c:pt idx="22">
                  <c:v>0.69822255999999994</c:v>
                </c:pt>
                <c:pt idx="23">
                  <c:v>0.704376</c:v>
                </c:pt>
                <c:pt idx="24">
                  <c:v>0.75919619999999999</c:v>
                </c:pt>
                <c:pt idx="25">
                  <c:v>0.78863659999999991</c:v>
                </c:pt>
                <c:pt idx="26">
                  <c:v>0.76326725000000006</c:v>
                </c:pt>
                <c:pt idx="27">
                  <c:v>0.77805447000000005</c:v>
                </c:pt>
                <c:pt idx="28">
                  <c:v>0.90819766000000002</c:v>
                </c:pt>
                <c:pt idx="29">
                  <c:v>0.90880020000000006</c:v>
                </c:pt>
                <c:pt idx="30">
                  <c:v>0.91139453999999998</c:v>
                </c:pt>
                <c:pt idx="31">
                  <c:v>0.96133331999999994</c:v>
                </c:pt>
                <c:pt idx="32">
                  <c:v>1.0071654000000001</c:v>
                </c:pt>
                <c:pt idx="33">
                  <c:v>0.99899294999999988</c:v>
                </c:pt>
                <c:pt idx="34">
                  <c:v>0.90697725000000007</c:v>
                </c:pt>
                <c:pt idx="35">
                  <c:v>0.89107417</c:v>
                </c:pt>
                <c:pt idx="36">
                  <c:v>0.94593362000000003</c:v>
                </c:pt>
                <c:pt idx="37">
                  <c:v>0.94894339999999988</c:v>
                </c:pt>
                <c:pt idx="38">
                  <c:v>0.92356799999999983</c:v>
                </c:pt>
                <c:pt idx="39">
                  <c:v>0.92472068000000007</c:v>
                </c:pt>
                <c:pt idx="40">
                  <c:v>0.88612190000000002</c:v>
                </c:pt>
                <c:pt idx="41">
                  <c:v>0.83900160000000013</c:v>
                </c:pt>
                <c:pt idx="42">
                  <c:v>0.84124673999999999</c:v>
                </c:pt>
                <c:pt idx="43">
                  <c:v>0.83212350000000002</c:v>
                </c:pt>
                <c:pt idx="44">
                  <c:v>0.84772720000000001</c:v>
                </c:pt>
                <c:pt idx="45">
                  <c:v>0.82106261000000003</c:v>
                </c:pt>
                <c:pt idx="46">
                  <c:v>0.80107810000000002</c:v>
                </c:pt>
                <c:pt idx="47">
                  <c:v>0.84612192000000008</c:v>
                </c:pt>
                <c:pt idx="48">
                  <c:v>0.88653521000000002</c:v>
                </c:pt>
                <c:pt idx="49">
                  <c:v>0.92680646999999994</c:v>
                </c:pt>
                <c:pt idx="50">
                  <c:v>0.92195790000000011</c:v>
                </c:pt>
                <c:pt idx="51">
                  <c:v>0.89597900000000008</c:v>
                </c:pt>
                <c:pt idx="52">
                  <c:v>0.84574320000000003</c:v>
                </c:pt>
                <c:pt idx="53">
                  <c:v>0.80944495999999988</c:v>
                </c:pt>
                <c:pt idx="54">
                  <c:v>0.81764100000000006</c:v>
                </c:pt>
                <c:pt idx="55">
                  <c:v>0.79181473999999996</c:v>
                </c:pt>
                <c:pt idx="56">
                  <c:v>0.80026088999999989</c:v>
                </c:pt>
                <c:pt idx="57">
                  <c:v>0.78354775999999993</c:v>
                </c:pt>
                <c:pt idx="58">
                  <c:v>0.76521152000000003</c:v>
                </c:pt>
                <c:pt idx="59">
                  <c:v>0.77844044000000001</c:v>
                </c:pt>
                <c:pt idx="60">
                  <c:v>0.84294839999999982</c:v>
                </c:pt>
                <c:pt idx="61">
                  <c:v>0.85443431999999997</c:v>
                </c:pt>
                <c:pt idx="62">
                  <c:v>0.90393740999999994</c:v>
                </c:pt>
                <c:pt idx="63">
                  <c:v>0.93268175000000009</c:v>
                </c:pt>
                <c:pt idx="64">
                  <c:v>0.90954950000000001</c:v>
                </c:pt>
                <c:pt idx="65">
                  <c:v>0.89456428999999993</c:v>
                </c:pt>
                <c:pt idx="66">
                  <c:v>0.89635538999999986</c:v>
                </c:pt>
                <c:pt idx="67">
                  <c:v>0.86410631999999998</c:v>
                </c:pt>
                <c:pt idx="68">
                  <c:v>0.82450994999999994</c:v>
                </c:pt>
                <c:pt idx="69">
                  <c:v>0.8240828200000001</c:v>
                </c:pt>
                <c:pt idx="70">
                  <c:v>0.83384685999999986</c:v>
                </c:pt>
                <c:pt idx="71">
                  <c:v>0.89222001999999989</c:v>
                </c:pt>
                <c:pt idx="72">
                  <c:v>0.95903288000000009</c:v>
                </c:pt>
                <c:pt idx="73">
                  <c:v>0.95300293000000003</c:v>
                </c:pt>
                <c:pt idx="74">
                  <c:v>0.93346260000000003</c:v>
                </c:pt>
                <c:pt idx="75">
                  <c:v>0.90187617999999992</c:v>
                </c:pt>
                <c:pt idx="76">
                  <c:v>0.85338419999999993</c:v>
                </c:pt>
                <c:pt idx="77">
                  <c:v>0.84984900000000008</c:v>
                </c:pt>
                <c:pt idx="78">
                  <c:v>0.83915659999999992</c:v>
                </c:pt>
                <c:pt idx="79">
                  <c:v>0.81908550000000002</c:v>
                </c:pt>
                <c:pt idx="80">
                  <c:v>0.84098369000000006</c:v>
                </c:pt>
                <c:pt idx="81">
                  <c:v>0.82537772999999992</c:v>
                </c:pt>
                <c:pt idx="82">
                  <c:v>0.79698649999999993</c:v>
                </c:pt>
                <c:pt idx="83">
                  <c:v>0.82487050000000006</c:v>
                </c:pt>
                <c:pt idx="84">
                  <c:v>0.92401948</c:v>
                </c:pt>
                <c:pt idx="85">
                  <c:v>0.93446388000000002</c:v>
                </c:pt>
                <c:pt idx="86">
                  <c:v>0.93654049999999989</c:v>
                </c:pt>
                <c:pt idx="87">
                  <c:v>0.93361925999999995</c:v>
                </c:pt>
                <c:pt idx="88">
                  <c:v>0.88394560000000011</c:v>
                </c:pt>
                <c:pt idx="89">
                  <c:v>0.86979340000000005</c:v>
                </c:pt>
                <c:pt idx="90">
                  <c:v>0.87141438000000015</c:v>
                </c:pt>
                <c:pt idx="91">
                  <c:v>0.93370761999999996</c:v>
                </c:pt>
                <c:pt idx="92">
                  <c:v>0.94253847999999996</c:v>
                </c:pt>
                <c:pt idx="93">
                  <c:v>0.91253751000000005</c:v>
                </c:pt>
                <c:pt idx="94">
                  <c:v>0.88619976999999994</c:v>
                </c:pt>
                <c:pt idx="95">
                  <c:v>0.87839947000000007</c:v>
                </c:pt>
                <c:pt idx="96">
                  <c:v>0.95857167999999993</c:v>
                </c:pt>
                <c:pt idx="97">
                  <c:v>1.0078897800000002</c:v>
                </c:pt>
                <c:pt idx="98">
                  <c:v>0.98203012999999995</c:v>
                </c:pt>
                <c:pt idx="99">
                  <c:v>0.99001210000000006</c:v>
                </c:pt>
                <c:pt idx="100">
                  <c:v>0.95284510999999994</c:v>
                </c:pt>
                <c:pt idx="101">
                  <c:v>0.93801375000000009</c:v>
                </c:pt>
                <c:pt idx="102">
                  <c:v>0.98767380000000005</c:v>
                </c:pt>
                <c:pt idx="103">
                  <c:v>0.99973294999999995</c:v>
                </c:pt>
                <c:pt idx="104">
                  <c:v>1.0289246400000001</c:v>
                </c:pt>
                <c:pt idx="105">
                  <c:v>1.0425790099999999</c:v>
                </c:pt>
                <c:pt idx="106">
                  <c:v>1.01604954</c:v>
                </c:pt>
                <c:pt idx="107">
                  <c:v>1.0367131000000001</c:v>
                </c:pt>
                <c:pt idx="108">
                  <c:v>1.1152319399999999</c:v>
                </c:pt>
                <c:pt idx="109">
                  <c:v>1.1977514</c:v>
                </c:pt>
                <c:pt idx="110">
                  <c:v>1.23354315</c:v>
                </c:pt>
                <c:pt idx="111">
                  <c:v>1.2188721300000001</c:v>
                </c:pt>
                <c:pt idx="112">
                  <c:v>1.1368787199999999</c:v>
                </c:pt>
                <c:pt idx="113">
                  <c:v>1.09630816</c:v>
                </c:pt>
                <c:pt idx="114">
                  <c:v>1.11254115</c:v>
                </c:pt>
                <c:pt idx="115">
                  <c:v>1.1662033500000002</c:v>
                </c:pt>
                <c:pt idx="116">
                  <c:v>1.1567178</c:v>
                </c:pt>
                <c:pt idx="117">
                  <c:v>1.1152338999999998</c:v>
                </c:pt>
                <c:pt idx="118">
                  <c:v>1.0993088</c:v>
                </c:pt>
                <c:pt idx="119">
                  <c:v>1.2078140799999999</c:v>
                </c:pt>
                <c:pt idx="120">
                  <c:v>1.29806138</c:v>
                </c:pt>
                <c:pt idx="121">
                  <c:v>1.35806151</c:v>
                </c:pt>
                <c:pt idx="122">
                  <c:v>1.36177142</c:v>
                </c:pt>
                <c:pt idx="123">
                  <c:v>1.3854984000000001</c:v>
                </c:pt>
                <c:pt idx="124">
                  <c:v>1.2693206399999999</c:v>
                </c:pt>
                <c:pt idx="125">
                  <c:v>1.3622292</c:v>
                </c:pt>
                <c:pt idx="126">
                  <c:v>1.3670662199999999</c:v>
                </c:pt>
                <c:pt idx="127">
                  <c:v>1.3659555600000002</c:v>
                </c:pt>
                <c:pt idx="128">
                  <c:v>1.3257149099999999</c:v>
                </c:pt>
                <c:pt idx="129">
                  <c:v>1.2668167000000001</c:v>
                </c:pt>
                <c:pt idx="130">
                  <c:v>1.2513204</c:v>
                </c:pt>
                <c:pt idx="131">
                  <c:v>1.2728502899999998</c:v>
                </c:pt>
                <c:pt idx="132">
                  <c:v>1.3041197200000001</c:v>
                </c:pt>
                <c:pt idx="133">
                  <c:v>1.30947518</c:v>
                </c:pt>
                <c:pt idx="134">
                  <c:v>1.2915512499999999</c:v>
                </c:pt>
                <c:pt idx="135">
                  <c:v>1.3092638999999999</c:v>
                </c:pt>
                <c:pt idx="136">
                  <c:v>1.3307721000000001</c:v>
                </c:pt>
                <c:pt idx="137">
                  <c:v>1.26449491</c:v>
                </c:pt>
                <c:pt idx="138">
                  <c:v>1.2717149557894736</c:v>
                </c:pt>
                <c:pt idx="139">
                  <c:v>1.3178457799999999</c:v>
                </c:pt>
                <c:pt idx="140">
                  <c:v>1.25853075</c:v>
                </c:pt>
                <c:pt idx="141">
                  <c:v>1.2370851200000001</c:v>
                </c:pt>
                <c:pt idx="142">
                  <c:v>1.2098777599999999</c:v>
                </c:pt>
                <c:pt idx="143">
                  <c:v>1.3361061999999999</c:v>
                </c:pt>
                <c:pt idx="144">
                  <c:v>1.4577697600000001</c:v>
                </c:pt>
                <c:pt idx="145">
                  <c:v>1.406703</c:v>
                </c:pt>
                <c:pt idx="146">
                  <c:v>1.3841405</c:v>
                </c:pt>
              </c:numCache>
            </c:numRef>
          </c:yVal>
          <c:smooth val="0"/>
          <c:extLst>
            <c:ext xmlns:c16="http://schemas.microsoft.com/office/drawing/2014/chart" uri="{C3380CC4-5D6E-409C-BE32-E72D297353CC}">
              <c16:uniqueId val="{00000000-C7D1-45D3-95EC-AC00E37A11D8}"/>
            </c:ext>
          </c:extLst>
        </c:ser>
        <c:ser>
          <c:idx val="1"/>
          <c:order val="1"/>
          <c:tx>
            <c:v>México</c:v>
          </c:tx>
          <c:spPr>
            <a:ln w="28575">
              <a:solidFill>
                <a:srgbClr val="00B050"/>
              </a:solidFill>
            </a:ln>
          </c:spPr>
          <c:marker>
            <c:symbol val="none"/>
          </c:marker>
          <c:xVal>
            <c:numRef>
              <c:f>AllData!$O$7:$O$153</c:f>
              <c:numCache>
                <c:formatCode>mmm\-yy</c:formatCode>
                <c:ptCount val="147"/>
                <c:pt idx="0">
                  <c:v>38869</c:v>
                </c:pt>
                <c:pt idx="1">
                  <c:v>38899</c:v>
                </c:pt>
                <c:pt idx="2">
                  <c:v>38930</c:v>
                </c:pt>
                <c:pt idx="3">
                  <c:v>38961</c:v>
                </c:pt>
                <c:pt idx="4">
                  <c:v>38991</c:v>
                </c:pt>
                <c:pt idx="5">
                  <c:v>39022</c:v>
                </c:pt>
                <c:pt idx="6">
                  <c:v>39052</c:v>
                </c:pt>
                <c:pt idx="7">
                  <c:v>39083</c:v>
                </c:pt>
                <c:pt idx="8">
                  <c:v>39114</c:v>
                </c:pt>
                <c:pt idx="9">
                  <c:v>39142</c:v>
                </c:pt>
                <c:pt idx="10">
                  <c:v>39173</c:v>
                </c:pt>
                <c:pt idx="11">
                  <c:v>39203</c:v>
                </c:pt>
                <c:pt idx="12">
                  <c:v>39234</c:v>
                </c:pt>
                <c:pt idx="13">
                  <c:v>39264</c:v>
                </c:pt>
                <c:pt idx="14">
                  <c:v>39295</c:v>
                </c:pt>
                <c:pt idx="15">
                  <c:v>39326</c:v>
                </c:pt>
                <c:pt idx="16">
                  <c:v>39356</c:v>
                </c:pt>
                <c:pt idx="17">
                  <c:v>39387</c:v>
                </c:pt>
                <c:pt idx="18">
                  <c:v>39417</c:v>
                </c:pt>
                <c:pt idx="19">
                  <c:v>39448</c:v>
                </c:pt>
                <c:pt idx="20">
                  <c:v>39479</c:v>
                </c:pt>
                <c:pt idx="21">
                  <c:v>39508</c:v>
                </c:pt>
                <c:pt idx="22">
                  <c:v>39539</c:v>
                </c:pt>
                <c:pt idx="23">
                  <c:v>39569</c:v>
                </c:pt>
                <c:pt idx="24">
                  <c:v>39600</c:v>
                </c:pt>
                <c:pt idx="25">
                  <c:v>39630</c:v>
                </c:pt>
                <c:pt idx="26">
                  <c:v>39661</c:v>
                </c:pt>
                <c:pt idx="27">
                  <c:v>39692</c:v>
                </c:pt>
                <c:pt idx="28">
                  <c:v>39722</c:v>
                </c:pt>
                <c:pt idx="29">
                  <c:v>39753</c:v>
                </c:pt>
                <c:pt idx="30">
                  <c:v>39783</c:v>
                </c:pt>
                <c:pt idx="31">
                  <c:v>39814</c:v>
                </c:pt>
                <c:pt idx="32">
                  <c:v>39845</c:v>
                </c:pt>
                <c:pt idx="33">
                  <c:v>39873</c:v>
                </c:pt>
                <c:pt idx="34">
                  <c:v>39904</c:v>
                </c:pt>
                <c:pt idx="35">
                  <c:v>39934</c:v>
                </c:pt>
                <c:pt idx="36">
                  <c:v>39965</c:v>
                </c:pt>
                <c:pt idx="37">
                  <c:v>39995</c:v>
                </c:pt>
                <c:pt idx="38">
                  <c:v>40026</c:v>
                </c:pt>
                <c:pt idx="39">
                  <c:v>40057</c:v>
                </c:pt>
                <c:pt idx="40">
                  <c:v>40087</c:v>
                </c:pt>
                <c:pt idx="41">
                  <c:v>40118</c:v>
                </c:pt>
                <c:pt idx="42">
                  <c:v>40148</c:v>
                </c:pt>
                <c:pt idx="43">
                  <c:v>40179</c:v>
                </c:pt>
                <c:pt idx="44">
                  <c:v>40210</c:v>
                </c:pt>
                <c:pt idx="45">
                  <c:v>40238</c:v>
                </c:pt>
                <c:pt idx="46">
                  <c:v>40269</c:v>
                </c:pt>
                <c:pt idx="47">
                  <c:v>40299</c:v>
                </c:pt>
                <c:pt idx="48">
                  <c:v>40330</c:v>
                </c:pt>
                <c:pt idx="49">
                  <c:v>40360</c:v>
                </c:pt>
                <c:pt idx="50">
                  <c:v>40391</c:v>
                </c:pt>
                <c:pt idx="51">
                  <c:v>40422</c:v>
                </c:pt>
                <c:pt idx="52">
                  <c:v>40452</c:v>
                </c:pt>
                <c:pt idx="53">
                  <c:v>40483</c:v>
                </c:pt>
                <c:pt idx="54">
                  <c:v>40513</c:v>
                </c:pt>
                <c:pt idx="55">
                  <c:v>40544</c:v>
                </c:pt>
                <c:pt idx="56">
                  <c:v>40575</c:v>
                </c:pt>
                <c:pt idx="57">
                  <c:v>40603</c:v>
                </c:pt>
                <c:pt idx="58">
                  <c:v>40634</c:v>
                </c:pt>
                <c:pt idx="59">
                  <c:v>40664</c:v>
                </c:pt>
                <c:pt idx="60">
                  <c:v>40695</c:v>
                </c:pt>
                <c:pt idx="61">
                  <c:v>40725</c:v>
                </c:pt>
                <c:pt idx="62">
                  <c:v>40756</c:v>
                </c:pt>
                <c:pt idx="63">
                  <c:v>40787</c:v>
                </c:pt>
                <c:pt idx="64">
                  <c:v>40817</c:v>
                </c:pt>
                <c:pt idx="65">
                  <c:v>40848</c:v>
                </c:pt>
                <c:pt idx="66">
                  <c:v>40878</c:v>
                </c:pt>
                <c:pt idx="67">
                  <c:v>40909</c:v>
                </c:pt>
                <c:pt idx="68">
                  <c:v>40940</c:v>
                </c:pt>
                <c:pt idx="69">
                  <c:v>40969</c:v>
                </c:pt>
                <c:pt idx="70">
                  <c:v>41000</c:v>
                </c:pt>
                <c:pt idx="71">
                  <c:v>41030</c:v>
                </c:pt>
                <c:pt idx="72">
                  <c:v>41061</c:v>
                </c:pt>
                <c:pt idx="73">
                  <c:v>41091</c:v>
                </c:pt>
                <c:pt idx="74">
                  <c:v>41122</c:v>
                </c:pt>
                <c:pt idx="75">
                  <c:v>41153</c:v>
                </c:pt>
                <c:pt idx="76">
                  <c:v>41183</c:v>
                </c:pt>
                <c:pt idx="77">
                  <c:v>41214</c:v>
                </c:pt>
                <c:pt idx="78">
                  <c:v>41244</c:v>
                </c:pt>
                <c:pt idx="79">
                  <c:v>41275</c:v>
                </c:pt>
                <c:pt idx="80">
                  <c:v>41306</c:v>
                </c:pt>
                <c:pt idx="81">
                  <c:v>41334</c:v>
                </c:pt>
                <c:pt idx="82">
                  <c:v>41365</c:v>
                </c:pt>
                <c:pt idx="83">
                  <c:v>41395</c:v>
                </c:pt>
                <c:pt idx="84">
                  <c:v>41426</c:v>
                </c:pt>
                <c:pt idx="85">
                  <c:v>41456</c:v>
                </c:pt>
                <c:pt idx="86">
                  <c:v>41487</c:v>
                </c:pt>
                <c:pt idx="87">
                  <c:v>41518</c:v>
                </c:pt>
                <c:pt idx="88">
                  <c:v>41548</c:v>
                </c:pt>
                <c:pt idx="89">
                  <c:v>41579</c:v>
                </c:pt>
                <c:pt idx="90">
                  <c:v>41609</c:v>
                </c:pt>
                <c:pt idx="91">
                  <c:v>41640</c:v>
                </c:pt>
                <c:pt idx="92">
                  <c:v>41671</c:v>
                </c:pt>
                <c:pt idx="93">
                  <c:v>41699</c:v>
                </c:pt>
                <c:pt idx="94">
                  <c:v>41730</c:v>
                </c:pt>
                <c:pt idx="95">
                  <c:v>41760</c:v>
                </c:pt>
                <c:pt idx="96">
                  <c:v>41791</c:v>
                </c:pt>
                <c:pt idx="97">
                  <c:v>41821</c:v>
                </c:pt>
                <c:pt idx="98">
                  <c:v>41852</c:v>
                </c:pt>
                <c:pt idx="99">
                  <c:v>41883</c:v>
                </c:pt>
                <c:pt idx="100">
                  <c:v>41913</c:v>
                </c:pt>
                <c:pt idx="101">
                  <c:v>41944</c:v>
                </c:pt>
                <c:pt idx="102">
                  <c:v>41974</c:v>
                </c:pt>
                <c:pt idx="103">
                  <c:v>42005</c:v>
                </c:pt>
                <c:pt idx="104">
                  <c:v>42036</c:v>
                </c:pt>
                <c:pt idx="105">
                  <c:v>42064</c:v>
                </c:pt>
                <c:pt idx="106">
                  <c:v>42095</c:v>
                </c:pt>
                <c:pt idx="107">
                  <c:v>42125</c:v>
                </c:pt>
                <c:pt idx="108">
                  <c:v>42156</c:v>
                </c:pt>
                <c:pt idx="109">
                  <c:v>42186</c:v>
                </c:pt>
                <c:pt idx="110">
                  <c:v>42217</c:v>
                </c:pt>
                <c:pt idx="111">
                  <c:v>42248</c:v>
                </c:pt>
                <c:pt idx="112">
                  <c:v>42278</c:v>
                </c:pt>
                <c:pt idx="113">
                  <c:v>42309</c:v>
                </c:pt>
                <c:pt idx="114">
                  <c:v>42339</c:v>
                </c:pt>
                <c:pt idx="115">
                  <c:v>42370</c:v>
                </c:pt>
                <c:pt idx="116">
                  <c:v>42401</c:v>
                </c:pt>
                <c:pt idx="117">
                  <c:v>42430</c:v>
                </c:pt>
                <c:pt idx="118">
                  <c:v>42461</c:v>
                </c:pt>
                <c:pt idx="119">
                  <c:v>42491</c:v>
                </c:pt>
                <c:pt idx="120">
                  <c:v>42522</c:v>
                </c:pt>
                <c:pt idx="121">
                  <c:v>42552</c:v>
                </c:pt>
                <c:pt idx="122">
                  <c:v>42583</c:v>
                </c:pt>
                <c:pt idx="123">
                  <c:v>42614</c:v>
                </c:pt>
                <c:pt idx="124">
                  <c:v>42644</c:v>
                </c:pt>
                <c:pt idx="125">
                  <c:v>42675</c:v>
                </c:pt>
                <c:pt idx="126">
                  <c:v>42705</c:v>
                </c:pt>
                <c:pt idx="127">
                  <c:v>42736</c:v>
                </c:pt>
                <c:pt idx="128">
                  <c:v>42767</c:v>
                </c:pt>
                <c:pt idx="129">
                  <c:v>42795</c:v>
                </c:pt>
                <c:pt idx="130">
                  <c:v>42826</c:v>
                </c:pt>
                <c:pt idx="131">
                  <c:v>42856</c:v>
                </c:pt>
                <c:pt idx="132">
                  <c:v>42887</c:v>
                </c:pt>
                <c:pt idx="133">
                  <c:v>42917</c:v>
                </c:pt>
                <c:pt idx="134">
                  <c:v>42948</c:v>
                </c:pt>
                <c:pt idx="135">
                  <c:v>42979</c:v>
                </c:pt>
                <c:pt idx="136">
                  <c:v>43009</c:v>
                </c:pt>
                <c:pt idx="137">
                  <c:v>43040</c:v>
                </c:pt>
                <c:pt idx="138">
                  <c:v>43070</c:v>
                </c:pt>
                <c:pt idx="139">
                  <c:v>43101</c:v>
                </c:pt>
                <c:pt idx="140">
                  <c:v>43132</c:v>
                </c:pt>
                <c:pt idx="141">
                  <c:v>43160</c:v>
                </c:pt>
                <c:pt idx="142">
                  <c:v>43191</c:v>
                </c:pt>
                <c:pt idx="143">
                  <c:v>43221</c:v>
                </c:pt>
                <c:pt idx="144">
                  <c:v>43252</c:v>
                </c:pt>
                <c:pt idx="145">
                  <c:v>43282</c:v>
                </c:pt>
                <c:pt idx="146">
                  <c:v>43313</c:v>
                </c:pt>
              </c:numCache>
            </c:numRef>
          </c:xVal>
          <c:yVal>
            <c:numRef>
              <c:f>AllData!$X$7:$X$153</c:f>
              <c:numCache>
                <c:formatCode>0.000</c:formatCode>
                <c:ptCount val="147"/>
                <c:pt idx="0">
                  <c:v>1.0450999999999999</c:v>
                </c:pt>
                <c:pt idx="1">
                  <c:v>1.0777000000000001</c:v>
                </c:pt>
                <c:pt idx="2">
                  <c:v>1.1135999999999999</c:v>
                </c:pt>
                <c:pt idx="3">
                  <c:v>1.1224000000000001</c:v>
                </c:pt>
                <c:pt idx="4">
                  <c:v>1.1080000000000001</c:v>
                </c:pt>
                <c:pt idx="5">
                  <c:v>1.1266</c:v>
                </c:pt>
                <c:pt idx="6">
                  <c:v>1.1315999999999999</c:v>
                </c:pt>
                <c:pt idx="7">
                  <c:v>1.1295999999999999</c:v>
                </c:pt>
                <c:pt idx="8">
                  <c:v>1.1008</c:v>
                </c:pt>
                <c:pt idx="9">
                  <c:v>1.0599000000000001</c:v>
                </c:pt>
                <c:pt idx="10">
                  <c:v>1.0333000000000001</c:v>
                </c:pt>
                <c:pt idx="11">
                  <c:v>1.04</c:v>
                </c:pt>
                <c:pt idx="12">
                  <c:v>1.0623</c:v>
                </c:pt>
                <c:pt idx="13">
                  <c:v>1.0891999999999999</c:v>
                </c:pt>
                <c:pt idx="14">
                  <c:v>1.1271</c:v>
                </c:pt>
                <c:pt idx="15">
                  <c:v>1.149</c:v>
                </c:pt>
                <c:pt idx="16">
                  <c:v>1.1629</c:v>
                </c:pt>
                <c:pt idx="17">
                  <c:v>1.2062999999999999</c:v>
                </c:pt>
                <c:pt idx="18">
                  <c:v>1.2327999999999999</c:v>
                </c:pt>
                <c:pt idx="19">
                  <c:v>1.2015</c:v>
                </c:pt>
                <c:pt idx="20">
                  <c:v>1.2002999999999999</c:v>
                </c:pt>
                <c:pt idx="21">
                  <c:v>1.2181999999999999</c:v>
                </c:pt>
                <c:pt idx="22">
                  <c:v>1.2622</c:v>
                </c:pt>
                <c:pt idx="23">
                  <c:v>1.3202</c:v>
                </c:pt>
                <c:pt idx="24">
                  <c:v>1.3743000000000001</c:v>
                </c:pt>
                <c:pt idx="25">
                  <c:v>1.4411</c:v>
                </c:pt>
                <c:pt idx="26">
                  <c:v>1.4961</c:v>
                </c:pt>
                <c:pt idx="27">
                  <c:v>1.585</c:v>
                </c:pt>
                <c:pt idx="28">
                  <c:v>1.5827</c:v>
                </c:pt>
                <c:pt idx="29">
                  <c:v>1.5809</c:v>
                </c:pt>
                <c:pt idx="30">
                  <c:v>1.6024</c:v>
                </c:pt>
                <c:pt idx="31">
                  <c:v>1.335</c:v>
                </c:pt>
                <c:pt idx="32">
                  <c:v>1.1944999999999999</c:v>
                </c:pt>
                <c:pt idx="33">
                  <c:v>1.1031</c:v>
                </c:pt>
                <c:pt idx="34">
                  <c:v>1.1141000000000001</c:v>
                </c:pt>
                <c:pt idx="35">
                  <c:v>1.1187</c:v>
                </c:pt>
                <c:pt idx="36">
                  <c:v>1.0829</c:v>
                </c:pt>
                <c:pt idx="37">
                  <c:v>1.0680000000000001</c:v>
                </c:pt>
                <c:pt idx="38">
                  <c:v>1.1468</c:v>
                </c:pt>
                <c:pt idx="39">
                  <c:v>1.1494</c:v>
                </c:pt>
                <c:pt idx="40">
                  <c:v>1.0974999999999999</c:v>
                </c:pt>
                <c:pt idx="41">
                  <c:v>1.2285999999999999</c:v>
                </c:pt>
                <c:pt idx="42">
                  <c:v>1.3325</c:v>
                </c:pt>
                <c:pt idx="43">
                  <c:v>1.2883</c:v>
                </c:pt>
                <c:pt idx="44">
                  <c:v>1.3691</c:v>
                </c:pt>
                <c:pt idx="45">
                  <c:v>1.3916999999999999</c:v>
                </c:pt>
                <c:pt idx="46">
                  <c:v>1.3574999999999999</c:v>
                </c:pt>
                <c:pt idx="47">
                  <c:v>1.2763</c:v>
                </c:pt>
                <c:pt idx="48">
                  <c:v>1.2896000000000001</c:v>
                </c:pt>
                <c:pt idx="49">
                  <c:v>1.3031999999999999</c:v>
                </c:pt>
                <c:pt idx="50">
                  <c:v>1.3257000000000001</c:v>
                </c:pt>
                <c:pt idx="51">
                  <c:v>1.337</c:v>
                </c:pt>
                <c:pt idx="52">
                  <c:v>1.2553000000000001</c:v>
                </c:pt>
                <c:pt idx="53">
                  <c:v>1.3149</c:v>
                </c:pt>
                <c:pt idx="54">
                  <c:v>1.2622</c:v>
                </c:pt>
                <c:pt idx="55">
                  <c:v>1.3101</c:v>
                </c:pt>
                <c:pt idx="56">
                  <c:v>1.3557999999999999</c:v>
                </c:pt>
                <c:pt idx="57">
                  <c:v>1.3467</c:v>
                </c:pt>
                <c:pt idx="58">
                  <c:v>1.3221000000000001</c:v>
                </c:pt>
                <c:pt idx="59">
                  <c:v>1.4146000000000001</c:v>
                </c:pt>
                <c:pt idx="60">
                  <c:v>1.4534</c:v>
                </c:pt>
                <c:pt idx="61">
                  <c:v>1.4742999999999999</c:v>
                </c:pt>
                <c:pt idx="62">
                  <c:v>1.4468000000000001</c:v>
                </c:pt>
                <c:pt idx="63">
                  <c:v>1.4825999999999999</c:v>
                </c:pt>
                <c:pt idx="64">
                  <c:v>1.4819</c:v>
                </c:pt>
                <c:pt idx="65">
                  <c:v>1.5327999999999999</c:v>
                </c:pt>
                <c:pt idx="66">
                  <c:v>1.5863</c:v>
                </c:pt>
                <c:pt idx="67">
                  <c:v>1.5825</c:v>
                </c:pt>
                <c:pt idx="68">
                  <c:v>1.5908</c:v>
                </c:pt>
                <c:pt idx="69">
                  <c:v>1.4801</c:v>
                </c:pt>
                <c:pt idx="70">
                  <c:v>1.4500999999999999</c:v>
                </c:pt>
                <c:pt idx="71">
                  <c:v>1.4698</c:v>
                </c:pt>
                <c:pt idx="72">
                  <c:v>1.4671000000000001</c:v>
                </c:pt>
                <c:pt idx="73">
                  <c:v>1.5105999999999999</c:v>
                </c:pt>
                <c:pt idx="74">
                  <c:v>1.5291999999999999</c:v>
                </c:pt>
                <c:pt idx="75">
                  <c:v>1.4921</c:v>
                </c:pt>
                <c:pt idx="76">
                  <c:v>1.4441999999999999</c:v>
                </c:pt>
                <c:pt idx="77">
                  <c:v>1.528</c:v>
                </c:pt>
                <c:pt idx="78">
                  <c:v>1.56175981276344</c:v>
                </c:pt>
                <c:pt idx="79">
                  <c:v>1.5618000000000001</c:v>
                </c:pt>
                <c:pt idx="80">
                  <c:v>1.5261</c:v>
                </c:pt>
                <c:pt idx="81">
                  <c:v>1.4695</c:v>
                </c:pt>
                <c:pt idx="82">
                  <c:v>1.4693000000000001</c:v>
                </c:pt>
                <c:pt idx="83">
                  <c:v>1.5760000000000001</c:v>
                </c:pt>
                <c:pt idx="84">
                  <c:v>1.5714999999999999</c:v>
                </c:pt>
                <c:pt idx="85">
                  <c:v>1.5273000000000001</c:v>
                </c:pt>
                <c:pt idx="86">
                  <c:v>1.5376000000000001</c:v>
                </c:pt>
                <c:pt idx="87">
                  <c:v>1.5167999999999999</c:v>
                </c:pt>
                <c:pt idx="88">
                  <c:v>1.5698000000000001</c:v>
                </c:pt>
                <c:pt idx="89">
                  <c:v>1.6313</c:v>
                </c:pt>
                <c:pt idx="90">
                  <c:v>1.6657999999999999</c:v>
                </c:pt>
                <c:pt idx="91">
                  <c:v>1.655713</c:v>
                </c:pt>
                <c:pt idx="92">
                  <c:v>1.704251</c:v>
                </c:pt>
                <c:pt idx="93">
                  <c:v>1.6047720000000001</c:v>
                </c:pt>
                <c:pt idx="94">
                  <c:v>1.5908059999999999</c:v>
                </c:pt>
                <c:pt idx="95">
                  <c:v>1.5861069999999999</c:v>
                </c:pt>
                <c:pt idx="96">
                  <c:v>1.6002590000000001</c:v>
                </c:pt>
                <c:pt idx="97">
                  <c:v>1.614803</c:v>
                </c:pt>
                <c:pt idx="98">
                  <c:v>1.643462</c:v>
                </c:pt>
                <c:pt idx="99">
                  <c:v>1.637329</c:v>
                </c:pt>
                <c:pt idx="100">
                  <c:v>1.580395</c:v>
                </c:pt>
                <c:pt idx="101">
                  <c:v>1.5916980000000001</c:v>
                </c:pt>
                <c:pt idx="102">
                  <c:v>1.583385</c:v>
                </c:pt>
                <c:pt idx="103">
                  <c:v>1.491161</c:v>
                </c:pt>
                <c:pt idx="104">
                  <c:v>1.4410350000000001</c:v>
                </c:pt>
                <c:pt idx="105">
                  <c:v>1.3405359999999999</c:v>
                </c:pt>
                <c:pt idx="106">
                  <c:v>1.250308</c:v>
                </c:pt>
                <c:pt idx="107">
                  <c:v>1.2522249999999999</c:v>
                </c:pt>
                <c:pt idx="108">
                  <c:v>1.2452909999999999</c:v>
                </c:pt>
                <c:pt idx="109">
                  <c:v>1.225668</c:v>
                </c:pt>
                <c:pt idx="110">
                  <c:v>1.2300390000000001</c:v>
                </c:pt>
                <c:pt idx="111">
                  <c:v>1.3198080000000001</c:v>
                </c:pt>
                <c:pt idx="112">
                  <c:v>1.2862610000000001</c:v>
                </c:pt>
                <c:pt idx="113">
                  <c:v>1.268032</c:v>
                </c:pt>
                <c:pt idx="114">
                  <c:v>1.211652</c:v>
                </c:pt>
                <c:pt idx="115">
                  <c:v>1.1942856725811457</c:v>
                </c:pt>
                <c:pt idx="116">
                  <c:v>1.2483205428005582</c:v>
                </c:pt>
                <c:pt idx="117">
                  <c:v>1.2065599826365896</c:v>
                </c:pt>
                <c:pt idx="118">
                  <c:v>1.212113130447189</c:v>
                </c:pt>
                <c:pt idx="119">
                  <c:v>1.1602203286929398</c:v>
                </c:pt>
                <c:pt idx="120">
                  <c:v>1.1925162987820455</c:v>
                </c:pt>
                <c:pt idx="121">
                  <c:v>1.2638427551711955</c:v>
                </c:pt>
                <c:pt idx="122">
                  <c:v>1.3309786166468975</c:v>
                </c:pt>
                <c:pt idx="123">
                  <c:v>1.4203295318550995</c:v>
                </c:pt>
                <c:pt idx="124">
                  <c:v>1.4039014127509895</c:v>
                </c:pt>
                <c:pt idx="125">
                  <c:v>1.5187860317534798</c:v>
                </c:pt>
                <c:pt idx="126">
                  <c:v>1.5991374839669528</c:v>
                </c:pt>
                <c:pt idx="127">
                  <c:v>1.6121637093051031</c:v>
                </c:pt>
                <c:pt idx="128">
                  <c:v>1.7101221720116142</c:v>
                </c:pt>
                <c:pt idx="129">
                  <c:v>1.8559304947498232</c:v>
                </c:pt>
                <c:pt idx="130">
                  <c:v>1.8519447443469823</c:v>
                </c:pt>
                <c:pt idx="131">
                  <c:v>1.6493281214914908</c:v>
                </c:pt>
                <c:pt idx="132">
                  <c:v>1.6799310000000001</c:v>
                </c:pt>
                <c:pt idx="133">
                  <c:v>1.6616519999999999</c:v>
                </c:pt>
                <c:pt idx="134">
                  <c:v>1.6569530000000001</c:v>
                </c:pt>
                <c:pt idx="135">
                  <c:v>1.5976172419476629</c:v>
                </c:pt>
                <c:pt idx="136">
                  <c:v>1.6159942402786103</c:v>
                </c:pt>
                <c:pt idx="137">
                  <c:v>1.5943473642493049</c:v>
                </c:pt>
                <c:pt idx="138">
                  <c:v>1.9952934640483655</c:v>
                </c:pt>
                <c:pt idx="139">
                  <c:v>1.732598007</c:v>
                </c:pt>
                <c:pt idx="140">
                  <c:v>0.96456090100000003</c:v>
                </c:pt>
                <c:pt idx="141">
                  <c:v>1.3837791880000001</c:v>
                </c:pt>
                <c:pt idx="142">
                  <c:v>1.4399339739999999</c:v>
                </c:pt>
                <c:pt idx="143">
                  <c:v>1.5573254090092747</c:v>
                </c:pt>
                <c:pt idx="144">
                  <c:v>1.6906163873978901</c:v>
                </c:pt>
                <c:pt idx="145">
                  <c:v>1.8391231784420998</c:v>
                </c:pt>
                <c:pt idx="146">
                  <c:v>2.0519138792503844</c:v>
                </c:pt>
              </c:numCache>
            </c:numRef>
          </c:yVal>
          <c:smooth val="0"/>
          <c:extLst>
            <c:ext xmlns:c16="http://schemas.microsoft.com/office/drawing/2014/chart" uri="{C3380CC4-5D6E-409C-BE32-E72D297353CC}">
              <c16:uniqueId val="{00000001-C7D1-45D3-95EC-AC00E37A11D8}"/>
            </c:ext>
          </c:extLst>
        </c:ser>
        <c:dLbls>
          <c:showLegendKey val="0"/>
          <c:showVal val="0"/>
          <c:showCatName val="0"/>
          <c:showSerName val="0"/>
          <c:showPercent val="0"/>
          <c:showBubbleSize val="0"/>
        </c:dLbls>
        <c:axId val="195208320"/>
        <c:axId val="195210240"/>
      </c:scatterChart>
      <c:valAx>
        <c:axId val="195208320"/>
        <c:scaling>
          <c:orientation val="minMax"/>
          <c:max val="43344"/>
          <c:min val="38869"/>
        </c:scaling>
        <c:delete val="0"/>
        <c:axPos val="b"/>
        <c:numFmt formatCode="mmm\-yy" sourceLinked="1"/>
        <c:majorTickMark val="none"/>
        <c:minorTickMark val="none"/>
        <c:tickLblPos val="nextTo"/>
        <c:txPr>
          <a:bodyPr rot="-5400000" vert="horz"/>
          <a:lstStyle/>
          <a:p>
            <a:pPr>
              <a:defRPr/>
            </a:pPr>
            <a:endParaRPr lang="es-MX"/>
          </a:p>
        </c:txPr>
        <c:crossAx val="195210240"/>
        <c:crosses val="autoZero"/>
        <c:crossBetween val="midCat"/>
        <c:majorUnit val="165"/>
      </c:valAx>
      <c:valAx>
        <c:axId val="195210240"/>
        <c:scaling>
          <c:orientation val="minMax"/>
          <c:min val="0"/>
        </c:scaling>
        <c:delete val="0"/>
        <c:axPos val="l"/>
        <c:numFmt formatCode="0.0" sourceLinked="0"/>
        <c:majorTickMark val="none"/>
        <c:minorTickMark val="none"/>
        <c:tickLblPos val="nextTo"/>
        <c:crossAx val="195208320"/>
        <c:crosses val="autoZero"/>
        <c:crossBetween val="midCat"/>
      </c:valAx>
      <c:spPr>
        <a:ln w="12700" cap="flat">
          <a:noFill/>
          <a:prstDash val="solid"/>
        </a:ln>
      </c:spPr>
    </c:plotArea>
    <c:legend>
      <c:legendPos val="b"/>
      <c:layout>
        <c:manualLayout>
          <c:xMode val="edge"/>
          <c:yMode val="edge"/>
          <c:x val="0.20446879803598483"/>
          <c:y val="4.6268721727188829E-2"/>
          <c:w val="0.30015803493425636"/>
          <c:h val="9.5901485081927293E-2"/>
        </c:manualLayout>
      </c:layout>
      <c:overlay val="0"/>
      <c:spPr>
        <a:solidFill>
          <a:schemeClr val="bg1">
            <a:lumMod val="95000"/>
          </a:schemeClr>
        </a:solidFill>
        <a:ln>
          <a:noFill/>
        </a:ln>
      </c:spPr>
    </c:legend>
    <c:plotVisOnly val="1"/>
    <c:dispBlanksAs val="gap"/>
    <c:showDLblsOverMax val="0"/>
  </c:chart>
  <c:txPr>
    <a:bodyPr/>
    <a:lstStyle/>
    <a:p>
      <a:pPr>
        <a:defRPr>
          <a:latin typeface="Soberana Sans" panose="02000000000000000000" pitchFamily="50" charset="0"/>
          <a:cs typeface="Arial" panose="020B0604020202020204" pitchFamily="34" charset="0"/>
        </a:defRPr>
      </a:pPr>
      <a:endParaRPr lang="es-MX"/>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MX" sz="1400" b="1" i="0" u="none" strike="noStrike" kern="1200" spc="0" baseline="0" dirty="0" smtClean="0">
                <a:solidFill>
                  <a:sysClr val="windowText" lastClr="000000"/>
                </a:solidFill>
                <a:latin typeface="+mn-lt"/>
                <a:ea typeface="+mn-ea"/>
                <a:cs typeface="+mn-cs"/>
              </a:defRPr>
            </a:pPr>
            <a:r>
              <a:rPr lang="es-MX" sz="1400" b="1" i="0" u="none" strike="noStrike" kern="1200" spc="0" baseline="0" dirty="0">
                <a:solidFill>
                  <a:sysClr val="windowText" lastClr="000000"/>
                </a:solidFill>
                <a:latin typeface="+mn-lt"/>
                <a:ea typeface="+mn-ea"/>
                <a:cs typeface="+mn-cs"/>
              </a:rPr>
              <a:t>Tarifa Media Comercial</a:t>
            </a:r>
            <a:r>
              <a:rPr lang="es-MX" sz="1400" b="1" i="0" u="none" strike="noStrike" kern="1200" spc="0" baseline="30000" dirty="0">
                <a:solidFill>
                  <a:sysClr val="windowText" lastClr="000000"/>
                </a:solidFill>
                <a:latin typeface="+mn-lt"/>
                <a:ea typeface="+mn-ea"/>
                <a:cs typeface="+mn-cs"/>
              </a:rPr>
              <a:t>2</a:t>
            </a:r>
            <a:r>
              <a:rPr lang="es-MX" sz="1400" b="1" i="0" u="none" strike="noStrike" kern="1200" spc="0" baseline="0" dirty="0">
                <a:solidFill>
                  <a:sysClr val="windowText" lastClr="000000"/>
                </a:solidFill>
                <a:latin typeface="+mn-lt"/>
                <a:ea typeface="+mn-ea"/>
                <a:cs typeface="+mn-cs"/>
              </a:rPr>
              <a:t> </a:t>
            </a:r>
            <a:r>
              <a:rPr lang="es-MX" sz="1400" b="0" i="0" u="none" strike="noStrike" kern="1200" spc="0" baseline="0" dirty="0">
                <a:solidFill>
                  <a:sysClr val="windowText" lastClr="000000"/>
                </a:solidFill>
                <a:latin typeface="+mn-lt"/>
                <a:ea typeface="+mn-ea"/>
                <a:cs typeface="+mn-cs"/>
              </a:rPr>
              <a:t>($/kWh)</a:t>
            </a:r>
          </a:p>
        </c:rich>
      </c:tx>
      <c:overlay val="0"/>
      <c:spPr>
        <a:noFill/>
        <a:ln>
          <a:noFill/>
        </a:ln>
        <a:effectLst/>
      </c:spPr>
      <c:txPr>
        <a:bodyPr rot="0" spcFirstLastPara="1" vertOverflow="ellipsis" vert="horz" wrap="square" anchor="ctr" anchorCtr="1"/>
        <a:lstStyle/>
        <a:p>
          <a:pPr algn="ctr" rtl="0">
            <a:defRPr lang="es-MX" sz="1400" b="1" i="0" u="none" strike="noStrike" kern="1200" spc="0" baseline="0" dirty="0" smtClean="0">
              <a:solidFill>
                <a:sysClr val="windowText" lastClr="000000"/>
              </a:solidFill>
              <a:latin typeface="+mn-lt"/>
              <a:ea typeface="+mn-ea"/>
              <a:cs typeface="+mn-cs"/>
            </a:defRPr>
          </a:pPr>
          <a:endParaRPr lang="es-MX"/>
        </a:p>
      </c:txPr>
    </c:title>
    <c:autoTitleDeleted val="0"/>
    <c:plotArea>
      <c:layout>
        <c:manualLayout>
          <c:layoutTarget val="inner"/>
          <c:xMode val="edge"/>
          <c:yMode val="edge"/>
          <c:x val="9.3614315715084245E-2"/>
          <c:y val="0.23561479799294213"/>
          <c:w val="0.88045975560961376"/>
          <c:h val="0.64342547845718867"/>
        </c:manualLayout>
      </c:layout>
      <c:lineChart>
        <c:grouping val="standard"/>
        <c:varyColors val="0"/>
        <c:ser>
          <c:idx val="0"/>
          <c:order val="0"/>
          <c:tx>
            <c:strRef>
              <c:f>'CEDOVE 18'!$P$2705</c:f>
              <c:strCache>
                <c:ptCount val="1"/>
                <c:pt idx="0">
                  <c:v>2018</c:v>
                </c:pt>
              </c:strCache>
            </c:strRef>
          </c:tx>
          <c:spPr>
            <a:ln w="28575" cap="rnd">
              <a:solidFill>
                <a:srgbClr val="00B050"/>
              </a:solidFill>
              <a:round/>
            </a:ln>
            <a:effectLst/>
          </c:spPr>
          <c:marker>
            <c:symbol val="none"/>
          </c:marker>
          <c:cat>
            <c:strRef>
              <c:f>'CEDOVE 18'!$Q$2704:$X$2704</c:f>
              <c:strCache>
                <c:ptCount val="8"/>
                <c:pt idx="0">
                  <c:v>ENE</c:v>
                </c:pt>
                <c:pt idx="1">
                  <c:v>FEB</c:v>
                </c:pt>
                <c:pt idx="2">
                  <c:v>MAR</c:v>
                </c:pt>
                <c:pt idx="3">
                  <c:v>ABR</c:v>
                </c:pt>
                <c:pt idx="4">
                  <c:v>MAY</c:v>
                </c:pt>
                <c:pt idx="5">
                  <c:v>JUN</c:v>
                </c:pt>
                <c:pt idx="6">
                  <c:v>JUL</c:v>
                </c:pt>
                <c:pt idx="7">
                  <c:v>AGO</c:v>
                </c:pt>
              </c:strCache>
            </c:strRef>
          </c:cat>
          <c:val>
            <c:numRef>
              <c:f>'CEDOVE 18'!$Q$2705:$X$2705</c:f>
              <c:numCache>
                <c:formatCode>_(* #,##0.00_);_(* \(#,##0.00\);_(* "-"??_);_(@_)</c:formatCode>
                <c:ptCount val="8"/>
                <c:pt idx="0">
                  <c:v>2.9429762619839264</c:v>
                </c:pt>
                <c:pt idx="1">
                  <c:v>2.6652422561331335</c:v>
                </c:pt>
                <c:pt idx="2">
                  <c:v>2.5733291270319838</c:v>
                </c:pt>
                <c:pt idx="3">
                  <c:v>2.7502815886865308</c:v>
                </c:pt>
                <c:pt idx="4">
                  <c:v>2.9046027046496001</c:v>
                </c:pt>
                <c:pt idx="5">
                  <c:v>3.0817584357961452</c:v>
                </c:pt>
                <c:pt idx="6">
                  <c:v>3.2139229113026353</c:v>
                </c:pt>
                <c:pt idx="7">
                  <c:v>3.4857538808441064</c:v>
                </c:pt>
              </c:numCache>
            </c:numRef>
          </c:val>
          <c:smooth val="0"/>
          <c:extLst>
            <c:ext xmlns:c16="http://schemas.microsoft.com/office/drawing/2014/chart" uri="{C3380CC4-5D6E-409C-BE32-E72D297353CC}">
              <c16:uniqueId val="{00000000-8F0C-4585-BCE3-8B1A7DE8F936}"/>
            </c:ext>
          </c:extLst>
        </c:ser>
        <c:ser>
          <c:idx val="1"/>
          <c:order val="1"/>
          <c:tx>
            <c:strRef>
              <c:f>'CEDOVE 18'!$P$2706</c:f>
              <c:strCache>
                <c:ptCount val="1"/>
                <c:pt idx="0">
                  <c:v>2017</c:v>
                </c:pt>
              </c:strCache>
            </c:strRef>
          </c:tx>
          <c:spPr>
            <a:ln w="28575" cap="rnd">
              <a:solidFill>
                <a:srgbClr val="FF6600"/>
              </a:solidFill>
              <a:round/>
            </a:ln>
            <a:effectLst/>
          </c:spPr>
          <c:marker>
            <c:symbol val="none"/>
          </c:marker>
          <c:cat>
            <c:strRef>
              <c:f>'CEDOVE 18'!$Q$2704:$X$2704</c:f>
              <c:strCache>
                <c:ptCount val="8"/>
                <c:pt idx="0">
                  <c:v>ENE</c:v>
                </c:pt>
                <c:pt idx="1">
                  <c:v>FEB</c:v>
                </c:pt>
                <c:pt idx="2">
                  <c:v>MAR</c:v>
                </c:pt>
                <c:pt idx="3">
                  <c:v>ABR</c:v>
                </c:pt>
                <c:pt idx="4">
                  <c:v>MAY</c:v>
                </c:pt>
                <c:pt idx="5">
                  <c:v>JUN</c:v>
                </c:pt>
                <c:pt idx="6">
                  <c:v>JUL</c:v>
                </c:pt>
                <c:pt idx="7">
                  <c:v>AGO</c:v>
                </c:pt>
              </c:strCache>
            </c:strRef>
          </c:cat>
          <c:val>
            <c:numRef>
              <c:f>'CEDOVE 18'!$Q$2706:$X$2706</c:f>
              <c:numCache>
                <c:formatCode>0.00</c:formatCode>
                <c:ptCount val="8"/>
                <c:pt idx="0">
                  <c:v>3.2407438453753272</c:v>
                </c:pt>
                <c:pt idx="1">
                  <c:v>3.331800914582367</c:v>
                </c:pt>
                <c:pt idx="2">
                  <c:v>3.4511068285385842</c:v>
                </c:pt>
                <c:pt idx="3">
                  <c:v>3.7056298227139752</c:v>
                </c:pt>
                <c:pt idx="4">
                  <c:v>3.6514189007022155</c:v>
                </c:pt>
                <c:pt idx="5">
                  <c:v>3.4910916500658939</c:v>
                </c:pt>
                <c:pt idx="6" formatCode="0.0000">
                  <c:v>3.4845253398467859</c:v>
                </c:pt>
                <c:pt idx="7" formatCode="0.0000">
                  <c:v>3.4793188196343263</c:v>
                </c:pt>
              </c:numCache>
            </c:numRef>
          </c:val>
          <c:smooth val="0"/>
          <c:extLst>
            <c:ext xmlns:c16="http://schemas.microsoft.com/office/drawing/2014/chart" uri="{C3380CC4-5D6E-409C-BE32-E72D297353CC}">
              <c16:uniqueId val="{00000001-8F0C-4585-BCE3-8B1A7DE8F936}"/>
            </c:ext>
          </c:extLst>
        </c:ser>
        <c:dLbls>
          <c:showLegendKey val="0"/>
          <c:showVal val="0"/>
          <c:showCatName val="0"/>
          <c:showSerName val="0"/>
          <c:showPercent val="0"/>
          <c:showBubbleSize val="0"/>
        </c:dLbls>
        <c:smooth val="0"/>
        <c:axId val="377532816"/>
        <c:axId val="406608464"/>
      </c:lineChart>
      <c:catAx>
        <c:axId val="37753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Soberana Sans" panose="02000000000000000000" pitchFamily="50" charset="0"/>
                <a:ea typeface="+mn-ea"/>
                <a:cs typeface="+mn-cs"/>
              </a:defRPr>
            </a:pPr>
            <a:endParaRPr lang="es-MX"/>
          </a:p>
        </c:txPr>
        <c:crossAx val="406608464"/>
        <c:crosses val="autoZero"/>
        <c:auto val="1"/>
        <c:lblAlgn val="ctr"/>
        <c:lblOffset val="100"/>
        <c:noMultiLvlLbl val="0"/>
      </c:catAx>
      <c:valAx>
        <c:axId val="406608464"/>
        <c:scaling>
          <c:orientation val="minMax"/>
          <c:max val="4"/>
          <c:min val="2"/>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lgn="ctr">
              <a:defRPr lang="es-ES" sz="800" b="0" i="0" u="none" strike="noStrike" kern="1200" baseline="0">
                <a:solidFill>
                  <a:sysClr val="windowText" lastClr="000000"/>
                </a:solidFill>
                <a:latin typeface="Soberana Sans" panose="02000000000000000000" pitchFamily="50" charset="0"/>
                <a:ea typeface="+mn-ea"/>
                <a:cs typeface="+mn-cs"/>
              </a:defRPr>
            </a:pPr>
            <a:endParaRPr lang="es-MX"/>
          </a:p>
        </c:txPr>
        <c:crossAx val="377532816"/>
        <c:crosses val="autoZero"/>
        <c:crossBetween val="between"/>
      </c:valAx>
      <c:spPr>
        <a:noFill/>
        <a:ln>
          <a:noFill/>
        </a:ln>
        <a:effectLst/>
      </c:spPr>
    </c:plotArea>
    <c:legend>
      <c:legendPos val="b"/>
      <c:layout>
        <c:manualLayout>
          <c:xMode val="edge"/>
          <c:yMode val="edge"/>
          <c:x val="0.19152858681604359"/>
          <c:y val="0.20480048725122707"/>
          <c:w val="0.26812124055475922"/>
          <c:h val="0.107911584368406"/>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Soberana Sans" panose="02000000000000000000" pitchFamily="50" charset="0"/>
              <a:ea typeface="+mn-ea"/>
              <a:cs typeface="+mn-cs"/>
            </a:defRPr>
          </a:pPr>
          <a:endParaRPr lang="es-MX"/>
        </a:p>
      </c:txPr>
    </c:legend>
    <c:plotVisOnly val="1"/>
    <c:dispBlanksAs val="gap"/>
    <c:showDLblsOverMax val="0"/>
  </c:chart>
  <c:spPr>
    <a:solidFill>
      <a:schemeClr val="bg1">
        <a:lumMod val="95000"/>
      </a:schemeClr>
    </a:solidFill>
    <a:ln w="9525" cap="flat" cmpd="sng" algn="ctr">
      <a:noFill/>
      <a:round/>
    </a:ln>
    <a:effectLst/>
  </c:spPr>
  <c:txPr>
    <a:bodyPr/>
    <a:lstStyle/>
    <a:p>
      <a:pPr>
        <a:defRPr>
          <a:latin typeface="Soberana Sans" panose="02000000000000000000" pitchFamily="50" charset="0"/>
        </a:defRPr>
      </a:pPr>
      <a:endParaRPr lang="es-MX"/>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MX" sz="1400" b="1" i="0" u="none" strike="noStrike" kern="1200" spc="0" baseline="0" dirty="0" smtClean="0">
                <a:solidFill>
                  <a:sysClr val="windowText" lastClr="000000"/>
                </a:solidFill>
                <a:latin typeface="+mn-lt"/>
                <a:ea typeface="+mn-ea"/>
                <a:cs typeface="+mn-cs"/>
              </a:defRPr>
            </a:pPr>
            <a:r>
              <a:rPr lang="es-MX" sz="1400" b="1" i="0" u="none" strike="noStrike" kern="1200" spc="0" baseline="0" dirty="0">
                <a:solidFill>
                  <a:sysClr val="windowText" lastClr="000000"/>
                </a:solidFill>
                <a:latin typeface="+mn-lt"/>
                <a:ea typeface="+mn-ea"/>
                <a:cs typeface="+mn-cs"/>
              </a:rPr>
              <a:t>Tarifa Media Industrial</a:t>
            </a:r>
            <a:r>
              <a:rPr lang="es-MX" sz="1400" b="1" i="0" u="none" strike="noStrike" kern="1200" spc="0" baseline="30000" dirty="0">
                <a:solidFill>
                  <a:sysClr val="windowText" lastClr="000000"/>
                </a:solidFill>
                <a:latin typeface="+mn-lt"/>
                <a:ea typeface="+mn-ea"/>
                <a:cs typeface="+mn-cs"/>
              </a:rPr>
              <a:t>3</a:t>
            </a:r>
            <a:r>
              <a:rPr lang="es-MX" sz="1400" b="1" i="0" u="none" strike="noStrike" kern="1200" spc="0" baseline="0" dirty="0">
                <a:solidFill>
                  <a:sysClr val="windowText" lastClr="000000"/>
                </a:solidFill>
                <a:latin typeface="+mn-lt"/>
                <a:ea typeface="+mn-ea"/>
                <a:cs typeface="+mn-cs"/>
              </a:rPr>
              <a:t> </a:t>
            </a:r>
            <a:r>
              <a:rPr lang="es-MX" sz="1400" b="0" i="0" u="none" strike="noStrike" kern="1200" spc="0" baseline="0" dirty="0">
                <a:solidFill>
                  <a:sysClr val="windowText" lastClr="000000"/>
                </a:solidFill>
                <a:latin typeface="+mn-lt"/>
                <a:ea typeface="+mn-ea"/>
                <a:cs typeface="+mn-cs"/>
              </a:rPr>
              <a:t>($/kWh)</a:t>
            </a:r>
          </a:p>
        </c:rich>
      </c:tx>
      <c:overlay val="0"/>
      <c:spPr>
        <a:noFill/>
        <a:ln>
          <a:noFill/>
        </a:ln>
        <a:effectLst/>
      </c:spPr>
      <c:txPr>
        <a:bodyPr rot="0" spcFirstLastPara="1" vertOverflow="ellipsis" vert="horz" wrap="square" anchor="ctr" anchorCtr="1"/>
        <a:lstStyle/>
        <a:p>
          <a:pPr algn="ctr" rtl="0">
            <a:defRPr lang="es-MX" sz="1400" b="1" i="0" u="none" strike="noStrike" kern="1200" spc="0" baseline="0" dirty="0" smtClean="0">
              <a:solidFill>
                <a:sysClr val="windowText" lastClr="000000"/>
              </a:solidFill>
              <a:latin typeface="+mn-lt"/>
              <a:ea typeface="+mn-ea"/>
              <a:cs typeface="+mn-cs"/>
            </a:defRPr>
          </a:pPr>
          <a:endParaRPr lang="es-MX"/>
        </a:p>
      </c:txPr>
    </c:title>
    <c:autoTitleDeleted val="0"/>
    <c:plotArea>
      <c:layout>
        <c:manualLayout>
          <c:layoutTarget val="inner"/>
          <c:xMode val="edge"/>
          <c:yMode val="edge"/>
          <c:x val="8.662823368893488E-2"/>
          <c:y val="0.2344107902486911"/>
          <c:w val="0.88744583763576312"/>
          <c:h val="0.5835932387107331"/>
        </c:manualLayout>
      </c:layout>
      <c:lineChart>
        <c:grouping val="standard"/>
        <c:varyColors val="0"/>
        <c:ser>
          <c:idx val="0"/>
          <c:order val="0"/>
          <c:tx>
            <c:strRef>
              <c:f>'CEDOVE 18'!$P$2724</c:f>
              <c:strCache>
                <c:ptCount val="1"/>
                <c:pt idx="0">
                  <c:v>2018</c:v>
                </c:pt>
              </c:strCache>
            </c:strRef>
          </c:tx>
          <c:spPr>
            <a:ln w="28575" cap="rnd">
              <a:solidFill>
                <a:srgbClr val="00B050"/>
              </a:solidFill>
              <a:round/>
            </a:ln>
            <a:effectLst/>
          </c:spPr>
          <c:marker>
            <c:symbol val="none"/>
          </c:marker>
          <c:cat>
            <c:strRef>
              <c:f>'CEDOVE 18'!$Q$2704:$X$2704</c:f>
              <c:strCache>
                <c:ptCount val="8"/>
                <c:pt idx="0">
                  <c:v>ENE</c:v>
                </c:pt>
                <c:pt idx="1">
                  <c:v>FEB</c:v>
                </c:pt>
                <c:pt idx="2">
                  <c:v>MAR</c:v>
                </c:pt>
                <c:pt idx="3">
                  <c:v>ABR</c:v>
                </c:pt>
                <c:pt idx="4">
                  <c:v>MAY</c:v>
                </c:pt>
                <c:pt idx="5">
                  <c:v>JUN</c:v>
                </c:pt>
                <c:pt idx="6">
                  <c:v>JUL</c:v>
                </c:pt>
                <c:pt idx="7">
                  <c:v>AGO</c:v>
                </c:pt>
              </c:strCache>
            </c:strRef>
          </c:cat>
          <c:val>
            <c:numRef>
              <c:f>'CEDOVE 18'!$Q$2724:$X$2724</c:f>
              <c:numCache>
                <c:formatCode>_(* #,##0.00_);_(* \(#,##0.00\);_(* "-"??_);_(@_)</c:formatCode>
                <c:ptCount val="8"/>
                <c:pt idx="0">
                  <c:v>1.7325980069875271</c:v>
                </c:pt>
                <c:pt idx="1">
                  <c:v>0.96456090075729739</c:v>
                </c:pt>
                <c:pt idx="2">
                  <c:v>1.3837791877160996</c:v>
                </c:pt>
                <c:pt idx="3">
                  <c:v>1.4399339744955932</c:v>
                </c:pt>
                <c:pt idx="4">
                  <c:v>1.5573254090092747</c:v>
                </c:pt>
                <c:pt idx="5">
                  <c:v>1.6906163873978901</c:v>
                </c:pt>
                <c:pt idx="6">
                  <c:v>1.8391231784420998</c:v>
                </c:pt>
                <c:pt idx="7">
                  <c:v>2.0519138792503844</c:v>
                </c:pt>
              </c:numCache>
            </c:numRef>
          </c:val>
          <c:smooth val="0"/>
          <c:extLst>
            <c:ext xmlns:c16="http://schemas.microsoft.com/office/drawing/2014/chart" uri="{C3380CC4-5D6E-409C-BE32-E72D297353CC}">
              <c16:uniqueId val="{00000000-D288-4385-9697-DCDF784EF8A1}"/>
            </c:ext>
          </c:extLst>
        </c:ser>
        <c:ser>
          <c:idx val="1"/>
          <c:order val="1"/>
          <c:tx>
            <c:strRef>
              <c:f>'CEDOVE 18'!$P$2725</c:f>
              <c:strCache>
                <c:ptCount val="1"/>
                <c:pt idx="0">
                  <c:v>2017</c:v>
                </c:pt>
              </c:strCache>
            </c:strRef>
          </c:tx>
          <c:spPr>
            <a:ln w="28575" cap="rnd">
              <a:solidFill>
                <a:srgbClr val="FF6600"/>
              </a:solidFill>
              <a:round/>
            </a:ln>
            <a:effectLst/>
          </c:spPr>
          <c:marker>
            <c:symbol val="none"/>
          </c:marker>
          <c:cat>
            <c:strRef>
              <c:f>'CEDOVE 18'!$Q$2704:$X$2704</c:f>
              <c:strCache>
                <c:ptCount val="8"/>
                <c:pt idx="0">
                  <c:v>ENE</c:v>
                </c:pt>
                <c:pt idx="1">
                  <c:v>FEB</c:v>
                </c:pt>
                <c:pt idx="2">
                  <c:v>MAR</c:v>
                </c:pt>
                <c:pt idx="3">
                  <c:v>ABR</c:v>
                </c:pt>
                <c:pt idx="4">
                  <c:v>MAY</c:v>
                </c:pt>
                <c:pt idx="5">
                  <c:v>JUN</c:v>
                </c:pt>
                <c:pt idx="6">
                  <c:v>JUL</c:v>
                </c:pt>
                <c:pt idx="7">
                  <c:v>AGO</c:v>
                </c:pt>
              </c:strCache>
            </c:strRef>
          </c:cat>
          <c:val>
            <c:numRef>
              <c:f>'CEDOVE 18'!$Q$2725:$X$2725</c:f>
              <c:numCache>
                <c:formatCode>0.00</c:formatCode>
                <c:ptCount val="8"/>
                <c:pt idx="0">
                  <c:v>1.6121637094121011</c:v>
                </c:pt>
                <c:pt idx="1">
                  <c:v>1.7101221720116142</c:v>
                </c:pt>
                <c:pt idx="2">
                  <c:v>1.8559304949502906</c:v>
                </c:pt>
                <c:pt idx="3">
                  <c:v>1.8519447444497537</c:v>
                </c:pt>
                <c:pt idx="4">
                  <c:v>1.6491998304208038</c:v>
                </c:pt>
                <c:pt idx="5">
                  <c:v>1.6799311657614162</c:v>
                </c:pt>
                <c:pt idx="6">
                  <c:v>1.6616521068170758</c:v>
                </c:pt>
                <c:pt idx="7">
                  <c:v>1.6569532904467086</c:v>
                </c:pt>
              </c:numCache>
            </c:numRef>
          </c:val>
          <c:smooth val="0"/>
          <c:extLst>
            <c:ext xmlns:c16="http://schemas.microsoft.com/office/drawing/2014/chart" uri="{C3380CC4-5D6E-409C-BE32-E72D297353CC}">
              <c16:uniqueId val="{00000001-D288-4385-9697-DCDF784EF8A1}"/>
            </c:ext>
          </c:extLst>
        </c:ser>
        <c:dLbls>
          <c:showLegendKey val="0"/>
          <c:showVal val="0"/>
          <c:showCatName val="0"/>
          <c:showSerName val="0"/>
          <c:showPercent val="0"/>
          <c:showBubbleSize val="0"/>
        </c:dLbls>
        <c:smooth val="0"/>
        <c:axId val="377532816"/>
        <c:axId val="406608464"/>
      </c:lineChart>
      <c:catAx>
        <c:axId val="37753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Soberana Sans" panose="02000000000000000000" pitchFamily="50" charset="0"/>
                <a:ea typeface="+mn-ea"/>
                <a:cs typeface="+mn-cs"/>
              </a:defRPr>
            </a:pPr>
            <a:endParaRPr lang="es-MX"/>
          </a:p>
        </c:txPr>
        <c:crossAx val="406608464"/>
        <c:crosses val="autoZero"/>
        <c:auto val="1"/>
        <c:lblAlgn val="ctr"/>
        <c:lblOffset val="100"/>
        <c:noMultiLvlLbl val="0"/>
      </c:catAx>
      <c:valAx>
        <c:axId val="406608464"/>
        <c:scaling>
          <c:orientation val="minMax"/>
          <c:max val="2.2000000000000002"/>
          <c:min val="0.70000000000000007"/>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lgn="ctr">
              <a:defRPr lang="es-ES" sz="900" b="0" i="0" u="none" strike="noStrike" kern="1200" baseline="0">
                <a:solidFill>
                  <a:schemeClr val="tx1"/>
                </a:solidFill>
                <a:latin typeface="+mn-lt"/>
                <a:ea typeface="+mn-ea"/>
                <a:cs typeface="+mn-cs"/>
              </a:defRPr>
            </a:pPr>
            <a:endParaRPr lang="es-MX"/>
          </a:p>
        </c:txPr>
        <c:crossAx val="377532816"/>
        <c:crosses val="autoZero"/>
        <c:crossBetween val="between"/>
      </c:valAx>
      <c:spPr>
        <a:noFill/>
        <a:ln>
          <a:noFill/>
        </a:ln>
        <a:effectLst/>
      </c:spPr>
    </c:plotArea>
    <c:legend>
      <c:legendPos val="b"/>
      <c:layout>
        <c:manualLayout>
          <c:xMode val="edge"/>
          <c:yMode val="edge"/>
          <c:x val="0.19859929463658046"/>
          <c:y val="0.17358066099476444"/>
          <c:w val="0.26812124055475922"/>
          <c:h val="0.1121482329842931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Soberana Sans" panose="02000000000000000000" pitchFamily="50" charset="0"/>
              <a:ea typeface="+mn-ea"/>
              <a:cs typeface="+mn-cs"/>
            </a:defRPr>
          </a:pPr>
          <a:endParaRPr lang="es-MX"/>
        </a:p>
      </c:txPr>
    </c:legend>
    <c:plotVisOnly val="1"/>
    <c:dispBlanksAs val="gap"/>
    <c:showDLblsOverMax val="0"/>
  </c:chart>
  <c:spPr>
    <a:solidFill>
      <a:schemeClr val="bg1">
        <a:lumMod val="95000"/>
      </a:schemeClr>
    </a:solidFill>
    <a:ln w="9525" cap="flat" cmpd="sng" algn="ctr">
      <a:noFill/>
      <a:round/>
    </a:ln>
    <a:effectLst/>
  </c:spPr>
  <c:txPr>
    <a:bodyPr/>
    <a:lstStyle/>
    <a:p>
      <a:pPr>
        <a:defRPr>
          <a:latin typeface="Soberana Sans" panose="02000000000000000000" pitchFamily="50" charset="0"/>
        </a:defRPr>
      </a:pPr>
      <a:endParaRPr lang="es-MX"/>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0.61963</cdr:x>
      <cdr:y>0.15023</cdr:y>
    </cdr:from>
    <cdr:to>
      <cdr:x>0.61963</cdr:x>
      <cdr:y>0.88771</cdr:y>
    </cdr:to>
    <cdr:cxnSp macro="">
      <cdr:nvCxnSpPr>
        <cdr:cNvPr id="3" name="Conector recto 2">
          <a:extLst xmlns:a="http://schemas.openxmlformats.org/drawingml/2006/main">
            <a:ext uri="{FF2B5EF4-FFF2-40B4-BE49-F238E27FC236}">
              <a16:creationId xmlns:a16="http://schemas.microsoft.com/office/drawing/2014/main" id="{B3755F5B-1418-4A41-A1EE-765488041399}"/>
            </a:ext>
          </a:extLst>
        </cdr:cNvPr>
        <cdr:cNvCxnSpPr/>
      </cdr:nvCxnSpPr>
      <cdr:spPr>
        <a:xfrm xmlns:a="http://schemas.openxmlformats.org/drawingml/2006/main">
          <a:off x="3586002" y="548395"/>
          <a:ext cx="0" cy="2692076"/>
        </a:xfrm>
        <a:prstGeom xmlns:a="http://schemas.openxmlformats.org/drawingml/2006/main" prst="line">
          <a:avLst/>
        </a:prstGeom>
        <a:ln xmlns:a="http://schemas.openxmlformats.org/drawingml/2006/mai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0.81404</cdr:x>
      <cdr:y>0.15073</cdr:y>
    </cdr:from>
    <cdr:to>
      <cdr:x>0.81404</cdr:x>
      <cdr:y>0.88821</cdr:y>
    </cdr:to>
    <cdr:cxnSp macro="">
      <cdr:nvCxnSpPr>
        <cdr:cNvPr id="5" name="Conector recto 4">
          <a:extLst xmlns:a="http://schemas.openxmlformats.org/drawingml/2006/main">
            <a:ext uri="{FF2B5EF4-FFF2-40B4-BE49-F238E27FC236}">
              <a16:creationId xmlns:a16="http://schemas.microsoft.com/office/drawing/2014/main" id="{A5BE4F1F-BE71-45FB-ABC2-7F98892C6575}"/>
            </a:ext>
          </a:extLst>
        </cdr:cNvPr>
        <cdr:cNvCxnSpPr/>
      </cdr:nvCxnSpPr>
      <cdr:spPr>
        <a:xfrm xmlns:a="http://schemas.openxmlformats.org/drawingml/2006/main">
          <a:off x="7032625" y="946150"/>
          <a:ext cx="0" cy="4629150"/>
        </a:xfrm>
        <a:prstGeom xmlns:a="http://schemas.openxmlformats.org/drawingml/2006/main" prst="line">
          <a:avLst/>
        </a:prstGeom>
        <a:ln xmlns:a="http://schemas.openxmlformats.org/drawingml/2006/mai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0.39441</cdr:x>
      <cdr:y>0.20273</cdr:y>
    </cdr:from>
    <cdr:to>
      <cdr:x>0.63999</cdr:x>
      <cdr:y>0.30391</cdr:y>
    </cdr:to>
    <cdr:sp macro="" textlink="">
      <cdr:nvSpPr>
        <cdr:cNvPr id="6" name="CuadroTexto 13">
          <a:extLst xmlns:a="http://schemas.openxmlformats.org/drawingml/2006/main">
            <a:ext uri="{FF2B5EF4-FFF2-40B4-BE49-F238E27FC236}">
              <a16:creationId xmlns:a16="http://schemas.microsoft.com/office/drawing/2014/main" id="{F1D6E649-7D25-49C7-AB35-1BC58F71CCD6}"/>
            </a:ext>
          </a:extLst>
        </cdr:cNvPr>
        <cdr:cNvSpPr txBox="1"/>
      </cdr:nvSpPr>
      <cdr:spPr>
        <a:xfrm xmlns:a="http://schemas.openxmlformats.org/drawingml/2006/main">
          <a:off x="2282569" y="740040"/>
          <a:ext cx="142126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p xmlns:a="http://schemas.openxmlformats.org/drawingml/2006/main">
          <a:pPr>
            <a:spcAft>
              <a:spcPts val="0"/>
            </a:spcAft>
          </a:pPr>
          <a:r>
            <a:rPr lang="es-MX" sz="900" b="1" kern="1200" dirty="0">
              <a:solidFill>
                <a:srgbClr val="000000"/>
              </a:solidFill>
              <a:effectLst/>
              <a:latin typeface="Soberana Sans" panose="02000000000000000000" pitchFamily="50" charset="0"/>
              <a:ea typeface="+mn-ea"/>
              <a:cs typeface="Arial" panose="020B0604020202020204" pitchFamily="34" charset="0"/>
            </a:rPr>
            <a:t>2014: Reforma energética</a:t>
          </a:r>
          <a:endParaRPr lang="es-ES" sz="1800" dirty="0">
            <a:effectLst/>
            <a:latin typeface="Soberana Sans" panose="02000000000000000000" pitchFamily="50" charset="0"/>
            <a:ea typeface="Times New Roman" panose="02020603050405020304" pitchFamily="18" charset="0"/>
            <a:cs typeface="Arial" panose="020B0604020202020204" pitchFamily="34" charset="0"/>
          </a:endParaRPr>
        </a:p>
      </cdr:txBody>
    </cdr:sp>
  </cdr:relSizeAnchor>
  <cdr:relSizeAnchor xmlns:cdr="http://schemas.openxmlformats.org/drawingml/2006/chartDrawing">
    <cdr:from>
      <cdr:x>0.66814</cdr:x>
      <cdr:y>0.67667</cdr:y>
    </cdr:from>
    <cdr:to>
      <cdr:x>0.79256</cdr:x>
      <cdr:y>0.81578</cdr:y>
    </cdr:to>
    <cdr:sp macro="" textlink="">
      <cdr:nvSpPr>
        <cdr:cNvPr id="8" name="CuadroTexto 23">
          <a:extLst xmlns:a="http://schemas.openxmlformats.org/drawingml/2006/main">
            <a:ext uri="{FF2B5EF4-FFF2-40B4-BE49-F238E27FC236}">
              <a16:creationId xmlns:a16="http://schemas.microsoft.com/office/drawing/2014/main" id="{3315000A-4E19-41CA-8638-C13F6A46019D}"/>
            </a:ext>
          </a:extLst>
        </cdr:cNvPr>
        <cdr:cNvSpPr txBox="1"/>
      </cdr:nvSpPr>
      <cdr:spPr>
        <a:xfrm xmlns:a="http://schemas.openxmlformats.org/drawingml/2006/main">
          <a:off x="3866744" y="2470080"/>
          <a:ext cx="720080" cy="5078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p xmlns:a="http://schemas.openxmlformats.org/drawingml/2006/main">
          <a:pPr>
            <a:spcAft>
              <a:spcPts val="0"/>
            </a:spcAft>
          </a:pPr>
          <a:r>
            <a:rPr lang="es-MX" sz="900" b="1" kern="1200" dirty="0">
              <a:solidFill>
                <a:srgbClr val="000000"/>
              </a:solidFill>
              <a:effectLst/>
              <a:latin typeface="Soberana Sans" panose="02000000000000000000" pitchFamily="50" charset="0"/>
              <a:ea typeface="+mn-ea"/>
              <a:cs typeface="Arial" panose="020B0604020202020204" pitchFamily="34" charset="0"/>
            </a:rPr>
            <a:t>Brecha Jun-16:  -8.1%</a:t>
          </a:r>
          <a:endParaRPr lang="es-ES" sz="1800" dirty="0">
            <a:effectLst/>
            <a:latin typeface="Soberana Sans" panose="02000000000000000000" pitchFamily="50" charset="0"/>
            <a:ea typeface="Times New Roman" panose="02020603050405020304" pitchFamily="18" charset="0"/>
            <a:cs typeface="Arial" panose="020B0604020202020204" pitchFamily="34" charset="0"/>
          </a:endParaRPr>
        </a:p>
      </cdr:txBody>
    </cdr:sp>
  </cdr:relSizeAnchor>
  <cdr:relSizeAnchor xmlns:cdr="http://schemas.openxmlformats.org/drawingml/2006/chartDrawing">
    <cdr:from>
      <cdr:x>0.55616</cdr:x>
      <cdr:y>0.27011</cdr:y>
    </cdr:from>
    <cdr:to>
      <cdr:x>0.61742</cdr:x>
      <cdr:y>0.27011</cdr:y>
    </cdr:to>
    <cdr:cxnSp macro="">
      <cdr:nvCxnSpPr>
        <cdr:cNvPr id="10" name="Conector recto de flecha 9">
          <a:extLst xmlns:a="http://schemas.openxmlformats.org/drawingml/2006/main">
            <a:ext uri="{FF2B5EF4-FFF2-40B4-BE49-F238E27FC236}">
              <a16:creationId xmlns:a16="http://schemas.microsoft.com/office/drawing/2014/main" id="{AFF775B6-FB8A-4A3C-9C50-F32A8B1A09E4}"/>
            </a:ext>
          </a:extLst>
        </cdr:cNvPr>
        <cdr:cNvCxnSpPr/>
      </cdr:nvCxnSpPr>
      <cdr:spPr>
        <a:xfrm xmlns:a="http://schemas.openxmlformats.org/drawingml/2006/main">
          <a:off x="3218672" y="986003"/>
          <a:ext cx="354540" cy="1"/>
        </a:xfrm>
        <a:prstGeom xmlns:a="http://schemas.openxmlformats.org/drawingml/2006/main" prst="straightConnector1">
          <a:avLst/>
        </a:prstGeom>
        <a:ln xmlns:a="http://schemas.openxmlformats.org/drawingml/2006/main">
          <a:solidFill>
            <a:schemeClr val="accent6">
              <a:lumMod val="7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0.73035</cdr:x>
      <cdr:y>0.59179</cdr:y>
    </cdr:from>
    <cdr:to>
      <cdr:x>0.80501</cdr:x>
      <cdr:y>0.67667</cdr:y>
    </cdr:to>
    <cdr:cxnSp macro="">
      <cdr:nvCxnSpPr>
        <cdr:cNvPr id="13" name="Conector recto de flecha 12">
          <a:extLst xmlns:a="http://schemas.openxmlformats.org/drawingml/2006/main">
            <a:ext uri="{FF2B5EF4-FFF2-40B4-BE49-F238E27FC236}">
              <a16:creationId xmlns:a16="http://schemas.microsoft.com/office/drawing/2014/main" id="{AD76F721-2CF7-40F4-81AD-FC6A8667E2C6}"/>
            </a:ext>
          </a:extLst>
        </cdr:cNvPr>
        <cdr:cNvCxnSpPr>
          <a:stCxn xmlns:a="http://schemas.openxmlformats.org/drawingml/2006/main" id="8" idx="0"/>
        </cdr:cNvCxnSpPr>
      </cdr:nvCxnSpPr>
      <cdr:spPr>
        <a:xfrm xmlns:a="http://schemas.openxmlformats.org/drawingml/2006/main" flipV="1">
          <a:off x="4226784" y="2160241"/>
          <a:ext cx="432049" cy="309839"/>
        </a:xfrm>
        <a:prstGeom xmlns:a="http://schemas.openxmlformats.org/drawingml/2006/main" prst="straightConnector1">
          <a:avLst/>
        </a:prstGeom>
        <a:ln xmlns:a="http://schemas.openxmlformats.org/drawingml/2006/main">
          <a:solidFill>
            <a:schemeClr val="accent6">
              <a:lumMod val="7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0.36952</cdr:x>
      <cdr:y>0.28861</cdr:y>
    </cdr:from>
    <cdr:to>
      <cdr:x>0.57779</cdr:x>
      <cdr:y>0.38978</cdr:y>
    </cdr:to>
    <cdr:sp macro="" textlink="">
      <cdr:nvSpPr>
        <cdr:cNvPr id="14" name="CuadroTexto 13">
          <a:extLst xmlns:a="http://schemas.openxmlformats.org/drawingml/2006/main">
            <a:ext uri="{FF2B5EF4-FFF2-40B4-BE49-F238E27FC236}">
              <a16:creationId xmlns:a16="http://schemas.microsoft.com/office/drawing/2014/main" id="{D1B6CFA7-197E-4080-8D62-DF2DF0B1B3AA}"/>
            </a:ext>
          </a:extLst>
        </cdr:cNvPr>
        <cdr:cNvSpPr txBox="1"/>
      </cdr:nvSpPr>
      <cdr:spPr>
        <a:xfrm xmlns:a="http://schemas.openxmlformats.org/drawingml/2006/main">
          <a:off x="2138552" y="1053519"/>
          <a:ext cx="120530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Aft>
              <a:spcPts val="0"/>
            </a:spcAft>
          </a:pPr>
          <a:r>
            <a:rPr lang="es-MX" sz="900" b="1" kern="1200" dirty="0">
              <a:solidFill>
                <a:srgbClr val="000000"/>
              </a:solidFill>
              <a:latin typeface="Soberana Sans" panose="02000000000000000000" pitchFamily="50" charset="0"/>
              <a:cs typeface="Arial" panose="020B0604020202020204" pitchFamily="34" charset="0"/>
            </a:rPr>
            <a:t>Brecha 2013: 78%</a:t>
          </a:r>
        </a:p>
      </cdr:txBody>
    </cdr:sp>
  </cdr:relSizeAnchor>
  <cdr:relSizeAnchor xmlns:cdr="http://schemas.openxmlformats.org/drawingml/2006/chartDrawing">
    <cdr:from>
      <cdr:x>0.83389</cdr:x>
      <cdr:y>0.15637</cdr:y>
    </cdr:from>
    <cdr:to>
      <cdr:x>0.9832</cdr:x>
      <cdr:y>0.18358</cdr:y>
    </cdr:to>
    <cdr:sp macro="" textlink="">
      <cdr:nvSpPr>
        <cdr:cNvPr id="18" name="Cerrar llave 17">
          <a:extLst xmlns:a="http://schemas.openxmlformats.org/drawingml/2006/main">
            <a:ext uri="{FF2B5EF4-FFF2-40B4-BE49-F238E27FC236}">
              <a16:creationId xmlns:a16="http://schemas.microsoft.com/office/drawing/2014/main" id="{978C47E5-C245-48E0-92CC-F2C29083AB0F}"/>
            </a:ext>
          </a:extLst>
        </cdr:cNvPr>
        <cdr:cNvSpPr/>
      </cdr:nvSpPr>
      <cdr:spPr>
        <a:xfrm xmlns:a="http://schemas.openxmlformats.org/drawingml/2006/main" rot="16200000">
          <a:off x="5208402" y="188428"/>
          <a:ext cx="99339" cy="864106"/>
        </a:xfrm>
        <a:prstGeom xmlns:a="http://schemas.openxmlformats.org/drawingml/2006/main" prst="rightBrace">
          <a:avLst/>
        </a:prstGeom>
        <a:ln xmlns:a="http://schemas.openxmlformats.org/drawingml/2006/main">
          <a:solidFill>
            <a:schemeClr val="tx1">
              <a:lumMod val="75000"/>
              <a:lumOff val="2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marL="0" indent="0"/>
          <a:endParaRPr lang="es-MX" sz="1100">
            <a:solidFill>
              <a:schemeClr val="tx1"/>
            </a:solidFill>
            <a:latin typeface="+mn-lt"/>
            <a:ea typeface="+mn-ea"/>
            <a:cs typeface="+mn-cs"/>
          </a:endParaRPr>
        </a:p>
      </cdr:txBody>
    </cdr:sp>
  </cdr:relSizeAnchor>
  <cdr:relSizeAnchor xmlns:cdr="http://schemas.openxmlformats.org/drawingml/2006/chartDrawing">
    <cdr:from>
      <cdr:x>0.80501</cdr:x>
      <cdr:y>0.00978</cdr:y>
    </cdr:from>
    <cdr:to>
      <cdr:x>1</cdr:x>
      <cdr:y>0.1489</cdr:y>
    </cdr:to>
    <cdr:sp macro="" textlink="">
      <cdr:nvSpPr>
        <cdr:cNvPr id="20" name="CuadroTexto 31">
          <a:extLst xmlns:a="http://schemas.openxmlformats.org/drawingml/2006/main">
            <a:ext uri="{FF2B5EF4-FFF2-40B4-BE49-F238E27FC236}">
              <a16:creationId xmlns:a16="http://schemas.microsoft.com/office/drawing/2014/main" id="{587508DE-7663-4AE9-BE2C-54BF4502C57B}"/>
            </a:ext>
          </a:extLst>
        </cdr:cNvPr>
        <cdr:cNvSpPr txBox="1"/>
      </cdr:nvSpPr>
      <cdr:spPr>
        <a:xfrm xmlns:a="http://schemas.openxmlformats.org/drawingml/2006/main">
          <a:off x="4658831" y="35708"/>
          <a:ext cx="1128496" cy="5078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Aft>
              <a:spcPts val="0"/>
            </a:spcAft>
          </a:pPr>
          <a:r>
            <a:rPr lang="es-MX" sz="900" b="1" kern="1200" dirty="0">
              <a:solidFill>
                <a:srgbClr val="000000"/>
              </a:solidFill>
              <a:effectLst/>
              <a:latin typeface="Soberana Sans" panose="02000000000000000000" pitchFamily="50" charset="0"/>
              <a:ea typeface="+mn-ea"/>
              <a:cs typeface="Arial" panose="020B0604020202020204" pitchFamily="34" charset="0"/>
            </a:rPr>
            <a:t>Aumentos en los combustibles</a:t>
          </a:r>
          <a:endParaRPr lang="es-ES" sz="1800" dirty="0">
            <a:effectLst/>
            <a:latin typeface="Soberana Sans" panose="02000000000000000000" pitchFamily="50" charset="0"/>
            <a:ea typeface="Times New Roman" panose="02020603050405020304" pitchFamily="18" charset="0"/>
            <a:cs typeface="Arial" panose="020B0604020202020204" pitchFamily="34" charset="0"/>
          </a:endParaRPr>
        </a:p>
      </cdr:txBody>
    </cdr:sp>
  </cdr:relSizeAnchor>
  <cdr:relSizeAnchor xmlns:cdr="http://schemas.openxmlformats.org/drawingml/2006/chartDrawing">
    <cdr:from>
      <cdr:x>0.80501</cdr:x>
      <cdr:y>0.67623</cdr:y>
    </cdr:from>
    <cdr:to>
      <cdr:x>1</cdr:x>
      <cdr:y>0.81535</cdr:y>
    </cdr:to>
    <cdr:sp macro="" textlink="">
      <cdr:nvSpPr>
        <cdr:cNvPr id="21" name="CuadroTexto 13">
          <a:extLst xmlns:a="http://schemas.openxmlformats.org/drawingml/2006/main">
            <a:ext uri="{FF2B5EF4-FFF2-40B4-BE49-F238E27FC236}">
              <a16:creationId xmlns:a16="http://schemas.microsoft.com/office/drawing/2014/main" id="{4621A78E-38D8-4F1D-8C64-085FE17CA3CA}"/>
            </a:ext>
          </a:extLst>
        </cdr:cNvPr>
        <cdr:cNvSpPr txBox="1"/>
      </cdr:nvSpPr>
      <cdr:spPr>
        <a:xfrm xmlns:a="http://schemas.openxmlformats.org/drawingml/2006/main">
          <a:off x="4658832" y="2468499"/>
          <a:ext cx="1128496" cy="5078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Aft>
              <a:spcPts val="0"/>
            </a:spcAft>
          </a:pPr>
          <a:r>
            <a:rPr lang="es-MX" sz="900" b="1" kern="1200" dirty="0">
              <a:solidFill>
                <a:srgbClr val="000000"/>
              </a:solidFill>
              <a:latin typeface="Soberana Sans" panose="02000000000000000000" pitchFamily="50" charset="0"/>
              <a:cs typeface="Arial" panose="020B0604020202020204" pitchFamily="34" charset="0"/>
            </a:rPr>
            <a:t>Brecha </a:t>
          </a:r>
        </a:p>
        <a:p xmlns:a="http://schemas.openxmlformats.org/drawingml/2006/main">
          <a:pPr algn="ctr">
            <a:spcAft>
              <a:spcPts val="0"/>
            </a:spcAft>
          </a:pPr>
          <a:r>
            <a:rPr lang="es-MX" sz="900" b="1" kern="1200" dirty="0">
              <a:solidFill>
                <a:srgbClr val="000000"/>
              </a:solidFill>
              <a:latin typeface="Soberana Sans" panose="02000000000000000000" pitchFamily="50" charset="0"/>
              <a:cs typeface="Arial" panose="020B0604020202020204" pitchFamily="34" charset="0"/>
            </a:rPr>
            <a:t>ene-</a:t>
          </a:r>
          <a:r>
            <a:rPr lang="es-MX" sz="900" b="1" kern="1200" dirty="0" err="1">
              <a:solidFill>
                <a:srgbClr val="000000"/>
              </a:solidFill>
              <a:latin typeface="Soberana Sans" panose="02000000000000000000" pitchFamily="50" charset="0"/>
              <a:cs typeface="Arial" panose="020B0604020202020204" pitchFamily="34" charset="0"/>
            </a:rPr>
            <a:t>ago</a:t>
          </a:r>
          <a:r>
            <a:rPr lang="es-MX" sz="900" b="1" kern="1200" dirty="0">
              <a:solidFill>
                <a:srgbClr val="000000"/>
              </a:solidFill>
              <a:latin typeface="Soberana Sans" panose="02000000000000000000" pitchFamily="50" charset="0"/>
              <a:cs typeface="Arial" panose="020B0604020202020204" pitchFamily="34" charset="0"/>
            </a:rPr>
            <a:t> ’18:</a:t>
          </a:r>
        </a:p>
        <a:p xmlns:a="http://schemas.openxmlformats.org/drawingml/2006/main">
          <a:pPr algn="ctr">
            <a:spcAft>
              <a:spcPts val="0"/>
            </a:spcAft>
          </a:pPr>
          <a:r>
            <a:rPr lang="es-MX" sz="900" b="1" kern="1200" dirty="0">
              <a:solidFill>
                <a:srgbClr val="000000"/>
              </a:solidFill>
              <a:latin typeface="Soberana Sans" panose="02000000000000000000" pitchFamily="50" charset="0"/>
              <a:cs typeface="Arial" panose="020B0604020202020204" pitchFamily="34" charset="0"/>
            </a:rPr>
            <a:t>19%</a:t>
          </a:r>
        </a:p>
      </cdr:txBody>
    </cdr:sp>
  </cdr:relSizeAnchor>
</c:userShapes>
</file>

<file path=ppt/drawings/drawing2.xml><?xml version="1.0" encoding="utf-8"?>
<c:userShapes xmlns:c="http://schemas.openxmlformats.org/drawingml/2006/chart">
  <cdr:relSizeAnchor xmlns:cdr="http://schemas.openxmlformats.org/drawingml/2006/chartDrawing">
    <cdr:from>
      <cdr:x>0.78535</cdr:x>
      <cdr:y>0.03204</cdr:y>
    </cdr:from>
    <cdr:to>
      <cdr:x>0.97915</cdr:x>
      <cdr:y>0.3481</cdr:y>
    </cdr:to>
    <cdr:sp macro="" textlink="">
      <cdr:nvSpPr>
        <cdr:cNvPr id="4" name="CuadroTexto 3">
          <a:extLst xmlns:a="http://schemas.openxmlformats.org/drawingml/2006/main">
            <a:ext uri="{FF2B5EF4-FFF2-40B4-BE49-F238E27FC236}">
              <a16:creationId xmlns:a16="http://schemas.microsoft.com/office/drawing/2014/main" id="{CAA6F94E-93A8-4CDD-BA71-8B9FD2307F52}"/>
            </a:ext>
          </a:extLst>
        </cdr:cNvPr>
        <cdr:cNvSpPr txBox="1"/>
      </cdr:nvSpPr>
      <cdr:spPr>
        <a:xfrm xmlns:a="http://schemas.openxmlformats.org/drawingml/2006/main">
          <a:off x="4231822" y="62919"/>
          <a:ext cx="1044249" cy="620738"/>
        </a:xfrm>
        <a:prstGeom xmlns:a="http://schemas.openxmlformats.org/drawingml/2006/main" prst="rect">
          <a:avLst/>
        </a:prstGeom>
        <a:solidFill xmlns:a="http://schemas.openxmlformats.org/drawingml/2006/main">
          <a:schemeClr val="accent3">
            <a:lumMod val="20000"/>
            <a:lumOff val="8000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MX" sz="1000" b="1" dirty="0">
              <a:latin typeface="Soberana Sans" panose="02000000000000000000" pitchFamily="50" charset="0"/>
            </a:rPr>
            <a:t>2017: $3.48</a:t>
          </a:r>
        </a:p>
        <a:p xmlns:a="http://schemas.openxmlformats.org/drawingml/2006/main">
          <a:r>
            <a:rPr lang="es-MX" sz="1000" b="1" dirty="0">
              <a:latin typeface="Soberana Sans" panose="02000000000000000000" pitchFamily="50" charset="0"/>
            </a:rPr>
            <a:t>2018: $2.95</a:t>
          </a:r>
        </a:p>
        <a:p xmlns:a="http://schemas.openxmlformats.org/drawingml/2006/main">
          <a:r>
            <a:rPr lang="es-MX" sz="1000" b="1" dirty="0" err="1">
              <a:latin typeface="Soberana Sans" panose="02000000000000000000" pitchFamily="50" charset="0"/>
            </a:rPr>
            <a:t>Dif</a:t>
          </a:r>
          <a:r>
            <a:rPr lang="es-MX" sz="1000" b="1" dirty="0">
              <a:latin typeface="Soberana Sans" panose="02000000000000000000" pitchFamily="50" charset="0"/>
            </a:rPr>
            <a:t>:     17.9%</a:t>
          </a:r>
        </a:p>
      </cdr:txBody>
    </cdr:sp>
  </cdr:relSizeAnchor>
</c:userShapes>
</file>

<file path=ppt/drawings/drawing3.xml><?xml version="1.0" encoding="utf-8"?>
<c:userShapes xmlns:c="http://schemas.openxmlformats.org/drawingml/2006/chart">
  <cdr:relSizeAnchor xmlns:cdr="http://schemas.openxmlformats.org/drawingml/2006/chartDrawing">
    <cdr:from>
      <cdr:x>0.77685</cdr:x>
      <cdr:y>0.49156</cdr:y>
    </cdr:from>
    <cdr:to>
      <cdr:x>0.97064</cdr:x>
      <cdr:y>0.80894</cdr:y>
    </cdr:to>
    <cdr:sp macro="" textlink="">
      <cdr:nvSpPr>
        <cdr:cNvPr id="4" name="CuadroTexto 1">
          <a:extLst xmlns:a="http://schemas.openxmlformats.org/drawingml/2006/main">
            <a:ext uri="{FF2B5EF4-FFF2-40B4-BE49-F238E27FC236}">
              <a16:creationId xmlns:a16="http://schemas.microsoft.com/office/drawing/2014/main" id="{96E45E48-1F1E-4FF3-9BAA-9749C34D7FF2}"/>
            </a:ext>
          </a:extLst>
        </cdr:cNvPr>
        <cdr:cNvSpPr txBox="1"/>
      </cdr:nvSpPr>
      <cdr:spPr>
        <a:xfrm xmlns:a="http://schemas.openxmlformats.org/drawingml/2006/main">
          <a:off x="4185980" y="961422"/>
          <a:ext cx="1044249" cy="620738"/>
        </a:xfrm>
        <a:prstGeom xmlns:a="http://schemas.openxmlformats.org/drawingml/2006/main" prst="rect">
          <a:avLst/>
        </a:prstGeom>
        <a:solidFill xmlns:a="http://schemas.openxmlformats.org/drawingml/2006/main">
          <a:schemeClr val="accent3">
            <a:lumMod val="20000"/>
            <a:lumOff val="8000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MX" sz="1000" b="1" dirty="0">
              <a:latin typeface="Soberana Sans" panose="02000000000000000000" pitchFamily="50" charset="0"/>
            </a:rPr>
            <a:t>2017: $1.71</a:t>
          </a:r>
        </a:p>
        <a:p xmlns:a="http://schemas.openxmlformats.org/drawingml/2006/main">
          <a:r>
            <a:rPr lang="es-MX" sz="1000" b="1" dirty="0">
              <a:latin typeface="Soberana Sans" panose="02000000000000000000" pitchFamily="50" charset="0"/>
            </a:rPr>
            <a:t>2018: $1.58</a:t>
          </a:r>
        </a:p>
        <a:p xmlns:a="http://schemas.openxmlformats.org/drawingml/2006/main">
          <a:r>
            <a:rPr lang="es-MX" sz="1000" b="1" dirty="0" err="1">
              <a:latin typeface="Soberana Sans" panose="02000000000000000000" pitchFamily="50" charset="0"/>
            </a:rPr>
            <a:t>Dif</a:t>
          </a:r>
          <a:r>
            <a:rPr lang="es-MX" sz="1000" b="1" dirty="0">
              <a:latin typeface="Soberana Sans" panose="02000000000000000000" pitchFamily="50" charset="0"/>
            </a:rPr>
            <a:t>:       8.0%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434DC-E56B-49DD-937F-FD6506C4D275}" type="datetimeFigureOut">
              <a:rPr lang="es-MX" smtClean="0"/>
              <a:t>20/09/2018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111BA-56A2-40BC-A84B-9842F923AAE1}" type="slidenum">
              <a:rPr lang="es-MX" smtClean="0"/>
              <a:t>‹Nº›</a:t>
            </a:fld>
            <a:endParaRPr lang="es-MX"/>
          </a:p>
        </p:txBody>
      </p:sp>
    </p:spTree>
    <p:extLst>
      <p:ext uri="{BB962C8B-B14F-4D97-AF65-F5344CB8AC3E}">
        <p14:creationId xmlns:p14="http://schemas.microsoft.com/office/powerpoint/2010/main" val="297956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82111BA-56A2-40BC-A84B-9842F923AAE1}" type="slidenum">
              <a:rPr lang="es-MX" smtClean="0"/>
              <a:t>5</a:t>
            </a:fld>
            <a:endParaRPr lang="es-MX"/>
          </a:p>
        </p:txBody>
      </p:sp>
    </p:spTree>
    <p:extLst>
      <p:ext uri="{BB962C8B-B14F-4D97-AF65-F5344CB8AC3E}">
        <p14:creationId xmlns:p14="http://schemas.microsoft.com/office/powerpoint/2010/main" val="336317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3280EB0-281F-41C4-8675-7D2BF52A4B74}" type="datetimeFigureOut">
              <a:rPr lang="es-MX" smtClean="0"/>
              <a:t>20/09/2018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ECCC2F-E9B4-4F93-A04C-9F9AFD708763}" type="slidenum">
              <a:rPr lang="es-MX" smtClean="0"/>
              <a:t>‹Nº›</a:t>
            </a:fld>
            <a:endParaRPr lang="es-MX"/>
          </a:p>
        </p:txBody>
      </p:sp>
    </p:spTree>
    <p:extLst>
      <p:ext uri="{BB962C8B-B14F-4D97-AF65-F5344CB8AC3E}">
        <p14:creationId xmlns:p14="http://schemas.microsoft.com/office/powerpoint/2010/main" val="11504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3280EB0-281F-41C4-8675-7D2BF52A4B74}" type="datetimeFigureOut">
              <a:rPr lang="es-MX" smtClean="0"/>
              <a:t>20/09/2018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ECCC2F-E9B4-4F93-A04C-9F9AFD708763}" type="slidenum">
              <a:rPr lang="es-MX" smtClean="0"/>
              <a:t>‹Nº›</a:t>
            </a:fld>
            <a:endParaRPr lang="es-MX"/>
          </a:p>
        </p:txBody>
      </p:sp>
    </p:spTree>
    <p:extLst>
      <p:ext uri="{BB962C8B-B14F-4D97-AF65-F5344CB8AC3E}">
        <p14:creationId xmlns:p14="http://schemas.microsoft.com/office/powerpoint/2010/main" val="151669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3280EB0-281F-41C4-8675-7D2BF52A4B74}" type="datetimeFigureOut">
              <a:rPr lang="es-MX" smtClean="0"/>
              <a:t>20/09/2018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ECCC2F-E9B4-4F93-A04C-9F9AFD708763}" type="slidenum">
              <a:rPr lang="es-MX" smtClean="0"/>
              <a:t>‹Nº›</a:t>
            </a:fld>
            <a:endParaRPr lang="es-MX"/>
          </a:p>
        </p:txBody>
      </p:sp>
    </p:spTree>
    <p:extLst>
      <p:ext uri="{BB962C8B-B14F-4D97-AF65-F5344CB8AC3E}">
        <p14:creationId xmlns:p14="http://schemas.microsoft.com/office/powerpoint/2010/main" val="421628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3280EB0-281F-41C4-8675-7D2BF52A4B74}" type="datetimeFigureOut">
              <a:rPr lang="es-MX" smtClean="0"/>
              <a:t>20/09/2018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ECCC2F-E9B4-4F93-A04C-9F9AFD708763}" type="slidenum">
              <a:rPr lang="es-MX" smtClean="0"/>
              <a:t>‹Nº›</a:t>
            </a:fld>
            <a:endParaRPr lang="es-MX"/>
          </a:p>
        </p:txBody>
      </p:sp>
    </p:spTree>
    <p:extLst>
      <p:ext uri="{BB962C8B-B14F-4D97-AF65-F5344CB8AC3E}">
        <p14:creationId xmlns:p14="http://schemas.microsoft.com/office/powerpoint/2010/main" val="266917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3280EB0-281F-41C4-8675-7D2BF52A4B74}" type="datetimeFigureOut">
              <a:rPr lang="es-MX" smtClean="0"/>
              <a:t>20/09/2018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ECCC2F-E9B4-4F93-A04C-9F9AFD708763}" type="slidenum">
              <a:rPr lang="es-MX" smtClean="0"/>
              <a:t>‹Nº›</a:t>
            </a:fld>
            <a:endParaRPr lang="es-MX"/>
          </a:p>
        </p:txBody>
      </p:sp>
    </p:spTree>
    <p:extLst>
      <p:ext uri="{BB962C8B-B14F-4D97-AF65-F5344CB8AC3E}">
        <p14:creationId xmlns:p14="http://schemas.microsoft.com/office/powerpoint/2010/main" val="269611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3280EB0-281F-41C4-8675-7D2BF52A4B74}" type="datetimeFigureOut">
              <a:rPr lang="es-MX" smtClean="0"/>
              <a:t>20/09/2018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FECCC2F-E9B4-4F93-A04C-9F9AFD708763}" type="slidenum">
              <a:rPr lang="es-MX" smtClean="0"/>
              <a:t>‹Nº›</a:t>
            </a:fld>
            <a:endParaRPr lang="es-MX"/>
          </a:p>
        </p:txBody>
      </p:sp>
    </p:spTree>
    <p:extLst>
      <p:ext uri="{BB962C8B-B14F-4D97-AF65-F5344CB8AC3E}">
        <p14:creationId xmlns:p14="http://schemas.microsoft.com/office/powerpoint/2010/main" val="391987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3280EB0-281F-41C4-8675-7D2BF52A4B74}" type="datetimeFigureOut">
              <a:rPr lang="es-MX" smtClean="0"/>
              <a:t>20/09/2018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FECCC2F-E9B4-4F93-A04C-9F9AFD708763}" type="slidenum">
              <a:rPr lang="es-MX" smtClean="0"/>
              <a:t>‹Nº›</a:t>
            </a:fld>
            <a:endParaRPr lang="es-MX"/>
          </a:p>
        </p:txBody>
      </p:sp>
    </p:spTree>
    <p:extLst>
      <p:ext uri="{BB962C8B-B14F-4D97-AF65-F5344CB8AC3E}">
        <p14:creationId xmlns:p14="http://schemas.microsoft.com/office/powerpoint/2010/main" val="120935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3280EB0-281F-41C4-8675-7D2BF52A4B74}" type="datetimeFigureOut">
              <a:rPr lang="es-MX" smtClean="0"/>
              <a:t>20/09/2018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FECCC2F-E9B4-4F93-A04C-9F9AFD708763}" type="slidenum">
              <a:rPr lang="es-MX" smtClean="0"/>
              <a:t>‹Nº›</a:t>
            </a:fld>
            <a:endParaRPr lang="es-MX"/>
          </a:p>
        </p:txBody>
      </p:sp>
    </p:spTree>
    <p:extLst>
      <p:ext uri="{BB962C8B-B14F-4D97-AF65-F5344CB8AC3E}">
        <p14:creationId xmlns:p14="http://schemas.microsoft.com/office/powerpoint/2010/main" val="97090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80EB0-281F-41C4-8675-7D2BF52A4B74}" type="datetimeFigureOut">
              <a:rPr lang="es-MX" smtClean="0"/>
              <a:t>20/09/2018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FECCC2F-E9B4-4F93-A04C-9F9AFD708763}" type="slidenum">
              <a:rPr lang="es-MX" smtClean="0"/>
              <a:t>‹Nº›</a:t>
            </a:fld>
            <a:endParaRPr lang="es-MX"/>
          </a:p>
        </p:txBody>
      </p:sp>
    </p:spTree>
    <p:extLst>
      <p:ext uri="{BB962C8B-B14F-4D97-AF65-F5344CB8AC3E}">
        <p14:creationId xmlns:p14="http://schemas.microsoft.com/office/powerpoint/2010/main" val="278422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3280EB0-281F-41C4-8675-7D2BF52A4B74}" type="datetimeFigureOut">
              <a:rPr lang="es-MX" smtClean="0"/>
              <a:t>20/09/2018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FECCC2F-E9B4-4F93-A04C-9F9AFD708763}" type="slidenum">
              <a:rPr lang="es-MX" smtClean="0"/>
              <a:t>‹Nº›</a:t>
            </a:fld>
            <a:endParaRPr lang="es-MX"/>
          </a:p>
        </p:txBody>
      </p:sp>
    </p:spTree>
    <p:extLst>
      <p:ext uri="{BB962C8B-B14F-4D97-AF65-F5344CB8AC3E}">
        <p14:creationId xmlns:p14="http://schemas.microsoft.com/office/powerpoint/2010/main" val="385804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3280EB0-281F-41C4-8675-7D2BF52A4B74}" type="datetimeFigureOut">
              <a:rPr lang="es-MX" smtClean="0"/>
              <a:t>20/09/2018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FECCC2F-E9B4-4F93-A04C-9F9AFD708763}" type="slidenum">
              <a:rPr lang="es-MX" smtClean="0"/>
              <a:t>‹Nº›</a:t>
            </a:fld>
            <a:endParaRPr lang="es-MX"/>
          </a:p>
        </p:txBody>
      </p:sp>
    </p:spTree>
    <p:extLst>
      <p:ext uri="{BB962C8B-B14F-4D97-AF65-F5344CB8AC3E}">
        <p14:creationId xmlns:p14="http://schemas.microsoft.com/office/powerpoint/2010/main" val="76020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80EB0-281F-41C4-8675-7D2BF52A4B74}" type="datetimeFigureOut">
              <a:rPr lang="es-MX" smtClean="0"/>
              <a:t>20/09/2018</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CCC2F-E9B4-4F93-A04C-9F9AFD708763}" type="slidenum">
              <a:rPr lang="es-MX" smtClean="0"/>
              <a:t>‹Nº›</a:t>
            </a:fld>
            <a:endParaRPr lang="es-MX"/>
          </a:p>
        </p:txBody>
      </p:sp>
    </p:spTree>
    <p:extLst>
      <p:ext uri="{BB962C8B-B14F-4D97-AF65-F5344CB8AC3E}">
        <p14:creationId xmlns:p14="http://schemas.microsoft.com/office/powerpoint/2010/main" val="33432183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ángulo 21"/>
          <p:cNvSpPr/>
          <p:nvPr/>
        </p:nvSpPr>
        <p:spPr>
          <a:xfrm>
            <a:off x="0" y="0"/>
            <a:ext cx="12192000" cy="96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 name="6 CuadroTexto"/>
          <p:cNvSpPr txBox="1"/>
          <p:nvPr/>
        </p:nvSpPr>
        <p:spPr>
          <a:xfrm>
            <a:off x="7686741" y="2274838"/>
            <a:ext cx="3200060" cy="1200329"/>
          </a:xfrm>
          <a:prstGeom prst="rect">
            <a:avLst/>
          </a:prstGeom>
          <a:noFill/>
        </p:spPr>
        <p:txBody>
          <a:bodyPr wrap="square" rtlCol="0">
            <a:spAutoFit/>
          </a:bodyPr>
          <a:lstStyle/>
          <a:p>
            <a:pPr algn="ctr"/>
            <a:r>
              <a:rPr lang="es-MX" sz="3600" b="1" dirty="0">
                <a:solidFill>
                  <a:schemeClr val="bg1"/>
                </a:solidFill>
                <a:effectLst>
                  <a:outerShdw blurRad="38100" dist="38100" dir="2700000" algn="tl">
                    <a:srgbClr val="000000">
                      <a:alpha val="43137"/>
                    </a:srgbClr>
                  </a:outerShdw>
                </a:effectLst>
                <a:latin typeface="Soberana Titular" pitchFamily="50" charset="0"/>
              </a:rPr>
              <a:t>Tarifas Eléctricas</a:t>
            </a:r>
          </a:p>
        </p:txBody>
      </p:sp>
      <p:pic>
        <p:nvPicPr>
          <p:cNvPr id="5" name="Imagen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9768" y="79509"/>
            <a:ext cx="2563149" cy="810594"/>
          </a:xfrm>
          <a:prstGeom prst="rect">
            <a:avLst/>
          </a:prstGeom>
        </p:spPr>
      </p:pic>
    </p:spTree>
    <p:extLst>
      <p:ext uri="{BB962C8B-B14F-4D97-AF65-F5344CB8AC3E}">
        <p14:creationId xmlns:p14="http://schemas.microsoft.com/office/powerpoint/2010/main" val="21552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ángulo 7"/>
          <p:cNvSpPr/>
          <p:nvPr/>
        </p:nvSpPr>
        <p:spPr>
          <a:xfrm>
            <a:off x="0" y="0"/>
            <a:ext cx="12192000"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9" name="Imagen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098" y="121898"/>
            <a:ext cx="2093583" cy="662094"/>
          </a:xfrm>
          <a:prstGeom prst="rect">
            <a:avLst/>
          </a:prstGeom>
        </p:spPr>
      </p:pic>
      <p:sp>
        <p:nvSpPr>
          <p:cNvPr id="16" name="1 Título">
            <a:extLst>
              <a:ext uri="{FF2B5EF4-FFF2-40B4-BE49-F238E27FC236}">
                <a16:creationId xmlns:a16="http://schemas.microsoft.com/office/drawing/2014/main" id="{3FFAFF7A-6E00-4E5A-87DA-2EE929BDA77C}"/>
              </a:ext>
            </a:extLst>
          </p:cNvPr>
          <p:cNvSpPr txBox="1">
            <a:spLocks/>
          </p:cNvSpPr>
          <p:nvPr/>
        </p:nvSpPr>
        <p:spPr>
          <a:xfrm>
            <a:off x="2927648" y="260648"/>
            <a:ext cx="9144000" cy="620688"/>
          </a:xfrm>
          <a:prstGeom prst="rect">
            <a:avLst/>
          </a:prstGeom>
        </p:spPr>
        <p:txBody>
          <a:bodyPr/>
          <a:lstStyle>
            <a:lvl1pPr algn="ctr" defTabSz="914400" rtl="0" eaLnBrk="1" latinLnBrk="0" hangingPunct="1">
              <a:spcBef>
                <a:spcPct val="0"/>
              </a:spcBef>
              <a:buNone/>
              <a:defRPr sz="3200" kern="1200">
                <a:solidFill>
                  <a:schemeClr val="tx1"/>
                </a:solidFill>
                <a:latin typeface="Soberana Titular" pitchFamily="50" charset="0"/>
                <a:ea typeface="+mj-ea"/>
                <a:cs typeface="+mj-cs"/>
              </a:defRPr>
            </a:lvl1pPr>
          </a:lstStyle>
          <a:p>
            <a:pPr algn="r"/>
            <a:r>
              <a:rPr lang="es-MX" dirty="0"/>
              <a:t>Esquema Tarifario</a:t>
            </a:r>
          </a:p>
        </p:txBody>
      </p:sp>
      <p:graphicFrame>
        <p:nvGraphicFramePr>
          <p:cNvPr id="17" name="Tabla 16">
            <a:extLst>
              <a:ext uri="{FF2B5EF4-FFF2-40B4-BE49-F238E27FC236}">
                <a16:creationId xmlns:a16="http://schemas.microsoft.com/office/drawing/2014/main" id="{3D589D74-3D00-4C24-B738-A066F5A9D4AF}"/>
              </a:ext>
            </a:extLst>
          </p:cNvPr>
          <p:cNvGraphicFramePr>
            <a:graphicFrameLocks noGrp="1"/>
          </p:cNvGraphicFramePr>
          <p:nvPr>
            <p:extLst>
              <p:ext uri="{D42A27DB-BD31-4B8C-83A1-F6EECF244321}">
                <p14:modId xmlns:p14="http://schemas.microsoft.com/office/powerpoint/2010/main" val="3478314787"/>
              </p:ext>
            </p:extLst>
          </p:nvPr>
        </p:nvGraphicFramePr>
        <p:xfrm>
          <a:off x="344557" y="893128"/>
          <a:ext cx="5597206" cy="5262880"/>
        </p:xfrm>
        <a:graphic>
          <a:graphicData uri="http://schemas.openxmlformats.org/drawingml/2006/table">
            <a:tbl>
              <a:tblPr firstRow="1" bandRow="1">
                <a:tableStyleId>{5C22544A-7EE6-4342-B048-85BDC9FD1C3A}</a:tableStyleId>
              </a:tblPr>
              <a:tblGrid>
                <a:gridCol w="5597206">
                  <a:extLst>
                    <a:ext uri="{9D8B030D-6E8A-4147-A177-3AD203B41FA5}">
                      <a16:colId xmlns:a16="http://schemas.microsoft.com/office/drawing/2014/main" val="3790301637"/>
                    </a:ext>
                  </a:extLst>
                </a:gridCol>
              </a:tblGrid>
              <a:tr h="370840">
                <a:tc>
                  <a:txBody>
                    <a:bodyPr/>
                    <a:lstStyle/>
                    <a:p>
                      <a:pPr algn="ctr"/>
                      <a:r>
                        <a:rPr lang="es-MX" sz="2000" dirty="0">
                          <a:solidFill>
                            <a:schemeClr val="tx1"/>
                          </a:solidFill>
                          <a:latin typeface="Soberana Sans" panose="02000000000000000000" pitchFamily="50" charset="0"/>
                        </a:rPr>
                        <a:t>Esquema Anterior</a:t>
                      </a:r>
                    </a:p>
                    <a:p>
                      <a:pPr algn="ctr"/>
                      <a:r>
                        <a:rPr lang="es-MX" sz="1400" b="0" baseline="0" dirty="0">
                          <a:solidFill>
                            <a:schemeClr val="tx1"/>
                          </a:solidFill>
                          <a:latin typeface="Soberana Sans" panose="02000000000000000000" pitchFamily="50" charset="0"/>
                        </a:rPr>
                        <a:t>Hasta noviembre de 2017</a:t>
                      </a:r>
                    </a:p>
                    <a:p>
                      <a:pPr algn="ctr"/>
                      <a:endParaRPr lang="es-MX" sz="1400" b="0" dirty="0">
                        <a:solidFill>
                          <a:schemeClr val="tx1"/>
                        </a:solidFill>
                        <a:latin typeface="Soberana Sans" panose="02000000000000000000" pitchFamily="50" charset="0"/>
                      </a:endParaRP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5851643"/>
                  </a:ext>
                </a:extLst>
              </a:tr>
              <a:tr h="370840">
                <a:tc>
                  <a:txBody>
                    <a:bodyPr/>
                    <a:lstStyle/>
                    <a:p>
                      <a:pPr algn="ctr"/>
                      <a:r>
                        <a:rPr lang="es-MX" sz="1700" b="1" dirty="0">
                          <a:solidFill>
                            <a:schemeClr val="bg1"/>
                          </a:solidFill>
                          <a:latin typeface="Soberana Sans" panose="02000000000000000000" pitchFamily="50" charset="0"/>
                        </a:rPr>
                        <a:t>SHCP determina las Tarifas</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3300"/>
                    </a:solidFill>
                  </a:tcPr>
                </a:tc>
                <a:extLst>
                  <a:ext uri="{0D108BD9-81ED-4DB2-BD59-A6C34878D82A}">
                    <a16:rowId xmlns:a16="http://schemas.microsoft.com/office/drawing/2014/main" val="4183423289"/>
                  </a:ext>
                </a:extLst>
              </a:tr>
              <a:tr h="370840">
                <a:tc>
                  <a:txBody>
                    <a:bodyPr/>
                    <a:lstStyle/>
                    <a:p>
                      <a:pPr algn="l">
                        <a:spcBef>
                          <a:spcPts val="0"/>
                        </a:spcBef>
                      </a:pPr>
                      <a:endParaRPr lang="es-MX" sz="1700" dirty="0">
                        <a:latin typeface="Soberana Sans" panose="02000000000000000000" pitchFamily="50" charset="0"/>
                      </a:endParaRPr>
                    </a:p>
                    <a:p>
                      <a:pPr algn="l">
                        <a:spcBef>
                          <a:spcPts val="0"/>
                        </a:spcBef>
                      </a:pPr>
                      <a:r>
                        <a:rPr lang="es-MX" sz="1700" dirty="0">
                          <a:latin typeface="Soberana Sans" panose="02000000000000000000" pitchFamily="50" charset="0"/>
                        </a:rPr>
                        <a:t>Ley de Servicio Público de Energía Eléctrica. Art. 31.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57186732"/>
                  </a:ext>
                </a:extLst>
              </a:tr>
              <a:tr h="370840">
                <a:tc>
                  <a:txBody>
                    <a:bodyPr/>
                    <a:lstStyle/>
                    <a:p>
                      <a:pPr marL="285750" indent="-285750" algn="just">
                        <a:buFont typeface="Arial" panose="020B0604020202020204" pitchFamily="34" charset="0"/>
                        <a:buChar char="•"/>
                      </a:pPr>
                      <a:endParaRPr lang="es-ES" sz="1700" b="0" i="1" dirty="0">
                        <a:latin typeface="Soberana Sans" panose="02000000000000000000" pitchFamily="50" charset="0"/>
                      </a:endParaRPr>
                    </a:p>
                    <a:p>
                      <a:pPr marL="285750" indent="-285750" algn="just">
                        <a:buFont typeface="Arial" panose="020B0604020202020204" pitchFamily="34" charset="0"/>
                        <a:buChar char="•"/>
                      </a:pPr>
                      <a:r>
                        <a:rPr lang="es-ES" sz="1700" b="0" i="1" dirty="0">
                          <a:latin typeface="Soberana Sans" panose="02000000000000000000" pitchFamily="50" charset="0"/>
                        </a:rPr>
                        <a:t>La SHCP, con la participación de las Secretarías de Energía y de Economía y a propuesta de la CFE, fijará las tarifas, su ajuste o reestructuración, de manera que tienda a cubrir las necesidades financieras y las de ampliación del servicio público, y el racional consumo de energía</a:t>
                      </a:r>
                      <a:r>
                        <a:rPr lang="es-MX" sz="1700" b="0" i="0" dirty="0">
                          <a:latin typeface="Soberana Sans" panose="02000000000000000000" pitchFamily="50" charset="0"/>
                        </a:rPr>
                        <a:t>.</a:t>
                      </a:r>
                    </a:p>
                    <a:p>
                      <a:pPr marL="0" indent="0" algn="just">
                        <a:buFont typeface="Arial" panose="020B0604020202020204" pitchFamily="34" charset="0"/>
                        <a:buNone/>
                      </a:pPr>
                      <a:endParaRPr lang="es-MX" sz="1700" b="0" i="0" dirty="0">
                        <a:latin typeface="Soberana Sans" panose="02000000000000000000" pitchFamily="50" charset="0"/>
                      </a:endParaRPr>
                    </a:p>
                    <a:p>
                      <a:pPr marL="0" indent="0" algn="just">
                        <a:buFont typeface="Arial" panose="020B0604020202020204" pitchFamily="34" charset="0"/>
                        <a:buNone/>
                      </a:pPr>
                      <a:r>
                        <a:rPr lang="es-MX" sz="1700" b="1" i="0" dirty="0">
                          <a:latin typeface="Soberana Sans" panose="02000000000000000000" pitchFamily="50" charset="0"/>
                        </a:rPr>
                        <a:t>Los ajustes mensuales consideraban: </a:t>
                      </a:r>
                    </a:p>
                    <a:p>
                      <a:pPr marL="285750" indent="-285750" algn="just">
                        <a:buFont typeface="Arial" panose="020B0604020202020204" pitchFamily="34" charset="0"/>
                        <a:buChar char="•"/>
                      </a:pPr>
                      <a:endParaRPr lang="es-MX" sz="1700" b="0" i="0" dirty="0">
                        <a:latin typeface="Soberana Sans" panose="02000000000000000000" pitchFamily="50" charset="0"/>
                      </a:endParaRPr>
                    </a:p>
                    <a:p>
                      <a:pPr marL="285750" indent="-285750" algn="just">
                        <a:buFont typeface="Arial" panose="020B0604020202020204" pitchFamily="34" charset="0"/>
                        <a:buChar char="•"/>
                      </a:pPr>
                      <a:r>
                        <a:rPr lang="es-MX" sz="1700" b="0" i="0" dirty="0">
                          <a:latin typeface="Soberana Sans" panose="02000000000000000000" pitchFamily="50" charset="0"/>
                        </a:rPr>
                        <a:t>Variaciones en precios de combustibles.</a:t>
                      </a:r>
                    </a:p>
                    <a:p>
                      <a:pPr marL="285750" indent="-285750" algn="just">
                        <a:buFont typeface="Arial" panose="020B0604020202020204" pitchFamily="34" charset="0"/>
                        <a:buChar char="•"/>
                      </a:pPr>
                      <a:endParaRPr lang="es-MX" sz="1700" b="0" i="0" dirty="0">
                        <a:latin typeface="Soberana Sans" panose="02000000000000000000" pitchFamily="50" charset="0"/>
                      </a:endParaRPr>
                    </a:p>
                    <a:p>
                      <a:pPr marL="285750" indent="-285750" algn="just">
                        <a:buFont typeface="Arial" panose="020B0604020202020204" pitchFamily="34" charset="0"/>
                        <a:buChar char="•"/>
                      </a:pPr>
                      <a:r>
                        <a:rPr lang="es-MX" sz="1700" b="0" i="0" dirty="0">
                          <a:latin typeface="Soberana Sans" panose="02000000000000000000" pitchFamily="50" charset="0"/>
                        </a:rPr>
                        <a:t>La inflación nacional.</a:t>
                      </a:r>
                      <a:endParaRPr lang="es-MX" sz="1700" b="1" i="1" dirty="0">
                        <a:latin typeface="Soberana Sans" panose="02000000000000000000" pitchFamily="50"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50207915"/>
                  </a:ext>
                </a:extLst>
              </a:tr>
            </a:tbl>
          </a:graphicData>
        </a:graphic>
      </p:graphicFrame>
      <p:sp>
        <p:nvSpPr>
          <p:cNvPr id="18" name="Rectángulo 17">
            <a:extLst>
              <a:ext uri="{FF2B5EF4-FFF2-40B4-BE49-F238E27FC236}">
                <a16:creationId xmlns:a16="http://schemas.microsoft.com/office/drawing/2014/main" id="{17F9617C-8A51-4B08-8124-4E9217814CC5}"/>
              </a:ext>
            </a:extLst>
          </p:cNvPr>
          <p:cNvSpPr/>
          <p:nvPr/>
        </p:nvSpPr>
        <p:spPr>
          <a:xfrm>
            <a:off x="7648772" y="3499576"/>
            <a:ext cx="1171975" cy="37523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MX" sz="1600" dirty="0">
              <a:solidFill>
                <a:schemeClr val="tx1"/>
              </a:solidFill>
              <a:latin typeface="Soberana Sans" panose="02000000000000000000" pitchFamily="50" charset="0"/>
            </a:endParaRPr>
          </a:p>
        </p:txBody>
      </p:sp>
      <p:graphicFrame>
        <p:nvGraphicFramePr>
          <p:cNvPr id="20" name="Tabla 19">
            <a:extLst>
              <a:ext uri="{FF2B5EF4-FFF2-40B4-BE49-F238E27FC236}">
                <a16:creationId xmlns:a16="http://schemas.microsoft.com/office/drawing/2014/main" id="{C3EC2A53-B6FD-4491-93D2-09BFC94EE852}"/>
              </a:ext>
            </a:extLst>
          </p:cNvPr>
          <p:cNvGraphicFramePr>
            <a:graphicFrameLocks noGrp="1"/>
          </p:cNvGraphicFramePr>
          <p:nvPr>
            <p:extLst>
              <p:ext uri="{D42A27DB-BD31-4B8C-83A1-F6EECF244321}">
                <p14:modId xmlns:p14="http://schemas.microsoft.com/office/powerpoint/2010/main" val="3716111762"/>
              </p:ext>
            </p:extLst>
          </p:nvPr>
        </p:nvGraphicFramePr>
        <p:xfrm>
          <a:off x="6238944" y="893128"/>
          <a:ext cx="5769408" cy="4157619"/>
        </p:xfrm>
        <a:graphic>
          <a:graphicData uri="http://schemas.openxmlformats.org/drawingml/2006/table">
            <a:tbl>
              <a:tblPr firstRow="1" bandRow="1">
                <a:tableStyleId>{5C22544A-7EE6-4342-B048-85BDC9FD1C3A}</a:tableStyleId>
              </a:tblPr>
              <a:tblGrid>
                <a:gridCol w="5769408">
                  <a:extLst>
                    <a:ext uri="{9D8B030D-6E8A-4147-A177-3AD203B41FA5}">
                      <a16:colId xmlns:a16="http://schemas.microsoft.com/office/drawing/2014/main" val="3335650297"/>
                    </a:ext>
                  </a:extLst>
                </a:gridCol>
              </a:tblGrid>
              <a:tr h="699896">
                <a:tc>
                  <a:txBody>
                    <a:bodyPr/>
                    <a:lstStyle/>
                    <a:p>
                      <a:pPr algn="ctr"/>
                      <a:r>
                        <a:rPr lang="es-MX" sz="2000" dirty="0">
                          <a:solidFill>
                            <a:schemeClr val="tx1"/>
                          </a:solidFill>
                          <a:latin typeface="Soberana Sans" panose="02000000000000000000" pitchFamily="50" charset="0"/>
                        </a:rPr>
                        <a:t>Nuevo Esquema</a:t>
                      </a:r>
                    </a:p>
                    <a:p>
                      <a:pPr algn="ctr"/>
                      <a:r>
                        <a:rPr lang="es-MX" sz="1400" b="0" dirty="0">
                          <a:solidFill>
                            <a:schemeClr val="tx1"/>
                          </a:solidFill>
                          <a:latin typeface="Soberana Sans" panose="02000000000000000000" pitchFamily="50" charset="0"/>
                        </a:rPr>
                        <a:t>Diciembre 2017 - Presente</a:t>
                      </a:r>
                    </a:p>
                    <a:p>
                      <a:pPr algn="ctr"/>
                      <a:endParaRPr lang="es-MX" sz="1400" b="0" dirty="0">
                        <a:solidFill>
                          <a:schemeClr val="tx1"/>
                        </a:solidFill>
                        <a:latin typeface="Soberana Sans" panose="02000000000000000000" pitchFamily="50"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929808"/>
                  </a:ext>
                </a:extLst>
              </a:tr>
              <a:tr h="298104">
                <a:tc>
                  <a:txBody>
                    <a:bodyPr/>
                    <a:lstStyle/>
                    <a:p>
                      <a:pPr algn="ctr"/>
                      <a:r>
                        <a:rPr lang="es-MX" sz="1700" b="1" dirty="0">
                          <a:solidFill>
                            <a:schemeClr val="bg1"/>
                          </a:solidFill>
                          <a:latin typeface="Soberana Sans" panose="02000000000000000000" pitchFamily="50" charset="0"/>
                        </a:rPr>
                        <a:t>CRE determina las Tarifas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3300"/>
                    </a:solidFill>
                  </a:tcPr>
                </a:tc>
                <a:extLst>
                  <a:ext uri="{0D108BD9-81ED-4DB2-BD59-A6C34878D82A}">
                    <a16:rowId xmlns:a16="http://schemas.microsoft.com/office/drawing/2014/main" val="1270661698"/>
                  </a:ext>
                </a:extLst>
              </a:tr>
              <a:tr h="738779">
                <a:tc>
                  <a:txBody>
                    <a:bodyPr/>
                    <a:lstStyle/>
                    <a:p>
                      <a:pPr algn="just"/>
                      <a:endParaRPr lang="es-MX" sz="1700" dirty="0">
                        <a:latin typeface="Soberana Sans" panose="02000000000000000000" pitchFamily="50" charset="0"/>
                      </a:endParaRPr>
                    </a:p>
                    <a:p>
                      <a:pPr algn="just"/>
                      <a:r>
                        <a:rPr lang="es-MX" sz="1700" dirty="0">
                          <a:latin typeface="Soberana Sans" panose="02000000000000000000" pitchFamily="50" charset="0"/>
                        </a:rPr>
                        <a:t>Ley de la Industria Eléctrica (Arts. 12 y 137 al 147).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70180248"/>
                  </a:ext>
                </a:extLst>
              </a:tr>
              <a:tr h="1840467">
                <a:tc>
                  <a:txBody>
                    <a:bodyPr/>
                    <a:lstStyle/>
                    <a:p>
                      <a:pPr marL="0" indent="0" algn="just">
                        <a:spcAft>
                          <a:spcPts val="1000"/>
                        </a:spcAft>
                        <a:buFont typeface="Arial" panose="020B0604020202020204" pitchFamily="34" charset="0"/>
                        <a:buNone/>
                      </a:pPr>
                      <a:r>
                        <a:rPr lang="es-MX" sz="1700" b="1" dirty="0">
                          <a:latin typeface="Soberana Sans" panose="02000000000000000000" pitchFamily="50" charset="0"/>
                        </a:rPr>
                        <a:t>Principios:</a:t>
                      </a:r>
                    </a:p>
                    <a:p>
                      <a:pPr marL="742950" lvl="1" indent="-285750" algn="just">
                        <a:spcAft>
                          <a:spcPts val="1000"/>
                        </a:spcAft>
                        <a:buFont typeface="Arial" panose="020B0604020202020204" pitchFamily="34" charset="0"/>
                        <a:buChar char="•"/>
                      </a:pPr>
                      <a:r>
                        <a:rPr lang="es-MX" sz="1700" dirty="0">
                          <a:latin typeface="Soberana Sans" panose="02000000000000000000" pitchFamily="50" charset="0"/>
                        </a:rPr>
                        <a:t>Recuperar los costos eficientes del servicio.</a:t>
                      </a:r>
                    </a:p>
                    <a:p>
                      <a:pPr marL="742950" marR="0" lvl="1" indent="-2857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s-MX" sz="1700" dirty="0">
                          <a:latin typeface="Soberana Sans" panose="02000000000000000000" pitchFamily="50" charset="0"/>
                        </a:rPr>
                        <a:t>Proteger los intereses de los usuarios finales.</a:t>
                      </a:r>
                    </a:p>
                    <a:p>
                      <a:pPr marL="742950" lvl="1" indent="-285750" algn="just">
                        <a:spcAft>
                          <a:spcPts val="1000"/>
                        </a:spcAft>
                        <a:buFont typeface="Arial" panose="020B0604020202020204" pitchFamily="34" charset="0"/>
                        <a:buChar char="•"/>
                      </a:pPr>
                      <a:r>
                        <a:rPr lang="es-MX" sz="1700" dirty="0">
                          <a:latin typeface="Soberana Sans" panose="02000000000000000000" pitchFamily="50" charset="0"/>
                        </a:rPr>
                        <a:t>Promover el desarrollo de la industria.</a:t>
                      </a:r>
                    </a:p>
                    <a:p>
                      <a:pPr marL="742950" lvl="1" indent="-285750" algn="just">
                        <a:buFont typeface="Arial" panose="020B0604020202020204" pitchFamily="34" charset="0"/>
                        <a:buChar char="•"/>
                      </a:pPr>
                      <a:endParaRPr lang="es-MX" sz="1700" dirty="0">
                        <a:latin typeface="Soberana Sans" panose="02000000000000000000" pitchFamily="50"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0546605"/>
                  </a:ext>
                </a:extLst>
              </a:tr>
              <a:tr h="298104">
                <a:tc>
                  <a:txBody>
                    <a:bodyPr/>
                    <a:lstStyle/>
                    <a:p>
                      <a:pPr marL="0" indent="0" algn="just">
                        <a:buFont typeface="Arial" panose="020B0604020202020204" pitchFamily="34" charset="0"/>
                        <a:buNone/>
                      </a:pPr>
                      <a:endParaRPr lang="es-MX" sz="1700" dirty="0">
                        <a:latin typeface="Soberana Sans" panose="02000000000000000000" pitchFamily="50"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5627501"/>
                  </a:ext>
                </a:extLst>
              </a:tr>
            </a:tbl>
          </a:graphicData>
        </a:graphic>
      </p:graphicFrame>
      <p:sp>
        <p:nvSpPr>
          <p:cNvPr id="21" name="8 Rectángulo">
            <a:extLst>
              <a:ext uri="{FF2B5EF4-FFF2-40B4-BE49-F238E27FC236}">
                <a16:creationId xmlns:a16="http://schemas.microsoft.com/office/drawing/2014/main" id="{C61F22FA-0A55-4DCA-9711-0F0FAD1C079B}"/>
              </a:ext>
            </a:extLst>
          </p:cNvPr>
          <p:cNvSpPr/>
          <p:nvPr/>
        </p:nvSpPr>
        <p:spPr>
          <a:xfrm>
            <a:off x="6261533" y="4665381"/>
            <a:ext cx="5746819" cy="1569660"/>
          </a:xfrm>
          <a:prstGeom prst="rect">
            <a:avLst/>
          </a:prstGeom>
          <a:solidFill>
            <a:srgbClr val="D2E1B0"/>
          </a:solidFill>
          <a:ln>
            <a:solidFill>
              <a:srgbClr val="003300"/>
            </a:solidFill>
          </a:ln>
        </p:spPr>
        <p:txBody>
          <a:bodyPr wrap="square">
            <a:spAutoFit/>
          </a:bodyPr>
          <a:lstStyle/>
          <a:p>
            <a:pPr algn="just"/>
            <a:r>
              <a:rPr lang="es-MX" sz="1600" b="1" dirty="0">
                <a:latin typeface="Soberana Sans" panose="02000000000000000000" pitchFamily="50" charset="0"/>
                <a:cs typeface="Arial" panose="020B0604020202020204" pitchFamily="34" charset="0"/>
              </a:rPr>
              <a:t>Artículo 139: </a:t>
            </a:r>
            <a:r>
              <a:rPr lang="es-MX" sz="1600" dirty="0">
                <a:latin typeface="Soberana Sans" panose="02000000000000000000" pitchFamily="50" charset="0"/>
                <a:cs typeface="Arial" panose="020B0604020202020204" pitchFamily="34" charset="0"/>
              </a:rPr>
              <a:t>el Ejecutivo (SHCP) puede determinar tarifas distintas a las de la CRE para grupos de usuarios.</a:t>
            </a:r>
          </a:p>
          <a:p>
            <a:pPr algn="ctr"/>
            <a:endParaRPr lang="es-MX" sz="1600" b="1" dirty="0">
              <a:latin typeface="Soberana Sans" panose="02000000000000000000" pitchFamily="50" charset="0"/>
              <a:cs typeface="Arial" panose="020B0604020202020204" pitchFamily="34" charset="0"/>
            </a:endParaRPr>
          </a:p>
          <a:p>
            <a:pPr algn="just"/>
            <a:r>
              <a:rPr lang="es-MX" sz="1600" dirty="0">
                <a:latin typeface="Soberana Sans" panose="02000000000000000000" pitchFamily="50" charset="0"/>
                <a:cs typeface="Arial" panose="020B0604020202020204" pitchFamily="34" charset="0"/>
              </a:rPr>
              <a:t>La SHCP estableció en noviembre de 2017 las tarifas domésticas, agrícolas (en baja tensión) y estímulos para tarifas acuícolas.</a:t>
            </a:r>
          </a:p>
        </p:txBody>
      </p:sp>
      <p:sp>
        <p:nvSpPr>
          <p:cNvPr id="24" name="3 Marcador de número de diapositiva">
            <a:extLst>
              <a:ext uri="{FF2B5EF4-FFF2-40B4-BE49-F238E27FC236}">
                <a16:creationId xmlns:a16="http://schemas.microsoft.com/office/drawing/2014/main" id="{72B5AA72-021D-4D86-BBEB-252B6FF72E84}"/>
              </a:ext>
            </a:extLst>
          </p:cNvPr>
          <p:cNvSpPr txBox="1">
            <a:spLocks/>
          </p:cNvSpPr>
          <p:nvPr/>
        </p:nvSpPr>
        <p:spPr>
          <a:xfrm>
            <a:off x="9280293" y="6492875"/>
            <a:ext cx="28448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50B3BD-96C4-491F-B9AF-A33AF079A4D1}" type="slidenum">
              <a:rPr lang="es-MX" smtClean="0">
                <a:latin typeface="Arial" panose="020B0604020202020204" pitchFamily="34" charset="0"/>
                <a:cs typeface="Arial" panose="020B0604020202020204" pitchFamily="34" charset="0"/>
              </a:rPr>
              <a:pPr/>
              <a:t>2</a:t>
            </a:fld>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612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ángulo 7"/>
          <p:cNvSpPr/>
          <p:nvPr/>
        </p:nvSpPr>
        <p:spPr>
          <a:xfrm>
            <a:off x="0" y="0"/>
            <a:ext cx="12192000"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9" name="Imagen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098" y="121898"/>
            <a:ext cx="2093583" cy="662094"/>
          </a:xfrm>
          <a:prstGeom prst="rect">
            <a:avLst/>
          </a:prstGeom>
        </p:spPr>
      </p:pic>
      <p:sp>
        <p:nvSpPr>
          <p:cNvPr id="4" name="1 Título">
            <a:extLst>
              <a:ext uri="{FF2B5EF4-FFF2-40B4-BE49-F238E27FC236}">
                <a16:creationId xmlns:a16="http://schemas.microsoft.com/office/drawing/2014/main" id="{A5C34CCB-D07D-4CFD-ADAA-3A85FCF7F783}"/>
              </a:ext>
            </a:extLst>
          </p:cNvPr>
          <p:cNvSpPr txBox="1">
            <a:spLocks/>
          </p:cNvSpPr>
          <p:nvPr/>
        </p:nvSpPr>
        <p:spPr>
          <a:xfrm>
            <a:off x="699087" y="260648"/>
            <a:ext cx="11373577" cy="620688"/>
          </a:xfrm>
          <a:prstGeom prst="rect">
            <a:avLst/>
          </a:prstGeom>
        </p:spPr>
        <p:txBody>
          <a:bodyPr/>
          <a:lstStyle>
            <a:lvl1pPr algn="ctr" defTabSz="914400" rtl="0" eaLnBrk="1" latinLnBrk="0" hangingPunct="1">
              <a:spcBef>
                <a:spcPct val="0"/>
              </a:spcBef>
              <a:buNone/>
              <a:defRPr sz="3200" kern="1200">
                <a:solidFill>
                  <a:schemeClr val="tx1"/>
                </a:solidFill>
                <a:latin typeface="Soberana Titular" pitchFamily="50" charset="0"/>
                <a:ea typeface="+mj-ea"/>
                <a:cs typeface="+mj-cs"/>
              </a:defRPr>
            </a:lvl1pPr>
          </a:lstStyle>
          <a:p>
            <a:pPr algn="r"/>
            <a:r>
              <a:rPr lang="es-MX" dirty="0"/>
              <a:t>Implementación</a:t>
            </a:r>
          </a:p>
        </p:txBody>
      </p:sp>
      <p:sp>
        <p:nvSpPr>
          <p:cNvPr id="5" name="Rectángulo 4">
            <a:extLst>
              <a:ext uri="{FF2B5EF4-FFF2-40B4-BE49-F238E27FC236}">
                <a16:creationId xmlns:a16="http://schemas.microsoft.com/office/drawing/2014/main" id="{61723C86-24AB-4E16-931E-C2A47526E904}"/>
              </a:ext>
            </a:extLst>
          </p:cNvPr>
          <p:cNvSpPr/>
          <p:nvPr/>
        </p:nvSpPr>
        <p:spPr>
          <a:xfrm>
            <a:off x="239346" y="908720"/>
            <a:ext cx="11741160" cy="572534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s-ES" dirty="0">
                <a:solidFill>
                  <a:schemeClr val="tx1"/>
                </a:solidFill>
                <a:latin typeface="Soberana Sans" panose="02000000000000000000" pitchFamily="50" charset="0"/>
              </a:rPr>
              <a:t>Con la finalidad de suavizar la transición a la nueva metodología, la CRE estableció una aplicación gradual que abarcaría de diciembre de 2017 a abril de 2018.</a:t>
            </a:r>
          </a:p>
          <a:p>
            <a:pPr algn="just">
              <a:lnSpc>
                <a:spcPct val="150000"/>
              </a:lnSpc>
            </a:pPr>
            <a:endParaRPr lang="es-ES" dirty="0">
              <a:solidFill>
                <a:schemeClr val="tx1"/>
              </a:solidFill>
              <a:latin typeface="Soberana Sans" panose="02000000000000000000" pitchFamily="50" charset="0"/>
            </a:endParaRPr>
          </a:p>
          <a:p>
            <a:pPr marL="285750" indent="-285750" algn="just">
              <a:lnSpc>
                <a:spcPct val="150000"/>
              </a:lnSpc>
              <a:buFont typeface="Wingdings" panose="05000000000000000000" pitchFamily="2" charset="2"/>
              <a:buChar char="§"/>
            </a:pPr>
            <a:endParaRPr lang="es-ES" dirty="0">
              <a:solidFill>
                <a:schemeClr val="tx1"/>
              </a:solidFill>
              <a:latin typeface="Soberana Sans" panose="02000000000000000000" pitchFamily="50" charset="0"/>
            </a:endParaRPr>
          </a:p>
          <a:p>
            <a:pPr marL="285750" indent="-285750" algn="just">
              <a:lnSpc>
                <a:spcPct val="150000"/>
              </a:lnSpc>
              <a:buFont typeface="Wingdings" panose="05000000000000000000" pitchFamily="2" charset="2"/>
              <a:buChar char="§"/>
            </a:pPr>
            <a:r>
              <a:rPr lang="es-ES" dirty="0">
                <a:solidFill>
                  <a:schemeClr val="tx1"/>
                </a:solidFill>
                <a:latin typeface="Soberana Sans" panose="02000000000000000000" pitchFamily="50" charset="0"/>
              </a:rPr>
              <a:t>En enero se observaron </a:t>
            </a:r>
            <a:r>
              <a:rPr lang="es-ES" b="1" dirty="0">
                <a:solidFill>
                  <a:schemeClr val="tx1"/>
                </a:solidFill>
                <a:latin typeface="Soberana Sans" panose="02000000000000000000" pitchFamily="50" charset="0"/>
              </a:rPr>
              <a:t>aumentos atípicos </a:t>
            </a:r>
            <a:r>
              <a:rPr lang="es-ES" dirty="0">
                <a:solidFill>
                  <a:schemeClr val="tx1"/>
                </a:solidFill>
                <a:latin typeface="Soberana Sans" panose="02000000000000000000" pitchFamily="50" charset="0"/>
              </a:rPr>
              <a:t>e inesperados en algunas </a:t>
            </a:r>
            <a:r>
              <a:rPr lang="es-ES" b="1" dirty="0">
                <a:solidFill>
                  <a:schemeClr val="tx1"/>
                </a:solidFill>
                <a:latin typeface="Soberana Sans" panose="02000000000000000000" pitchFamily="50" charset="0"/>
              </a:rPr>
              <a:t>facturas </a:t>
            </a:r>
            <a:r>
              <a:rPr lang="es-ES" dirty="0">
                <a:solidFill>
                  <a:schemeClr val="tx1"/>
                </a:solidFill>
                <a:latin typeface="Soberana Sans" panose="02000000000000000000" pitchFamily="50" charset="0"/>
              </a:rPr>
              <a:t>(1.4%) de usuarios en </a:t>
            </a:r>
            <a:r>
              <a:rPr lang="es-ES" b="1" dirty="0">
                <a:solidFill>
                  <a:schemeClr val="tx1"/>
                </a:solidFill>
                <a:latin typeface="Soberana Sans" panose="02000000000000000000" pitchFamily="50" charset="0"/>
              </a:rPr>
              <a:t>tarifas industriales, </a:t>
            </a:r>
            <a:r>
              <a:rPr lang="es-ES" dirty="0">
                <a:solidFill>
                  <a:schemeClr val="tx1"/>
                </a:solidFill>
                <a:latin typeface="Soberana Sans" panose="02000000000000000000" pitchFamily="50" charset="0"/>
              </a:rPr>
              <a:t>particularmente en Baja California y Baja California Sur, </a:t>
            </a:r>
            <a:r>
              <a:rPr lang="es-ES" b="1" dirty="0">
                <a:solidFill>
                  <a:schemeClr val="tx1"/>
                </a:solidFill>
                <a:latin typeface="Soberana Sans" panose="02000000000000000000" pitchFamily="50" charset="0"/>
              </a:rPr>
              <a:t>debido a la aplicación de los nuevos cargos de capacidad y distribución</a:t>
            </a:r>
            <a:r>
              <a:rPr lang="es-ES" dirty="0">
                <a:solidFill>
                  <a:schemeClr val="tx1"/>
                </a:solidFill>
                <a:latin typeface="Soberana Sans" panose="02000000000000000000" pitchFamily="50" charset="0"/>
              </a:rPr>
              <a:t>.</a:t>
            </a:r>
          </a:p>
          <a:p>
            <a:pPr algn="just">
              <a:lnSpc>
                <a:spcPct val="150000"/>
              </a:lnSpc>
            </a:pPr>
            <a:endParaRPr lang="es-ES" dirty="0">
              <a:solidFill>
                <a:schemeClr val="tx1"/>
              </a:solidFill>
              <a:latin typeface="Soberana Sans" panose="02000000000000000000" pitchFamily="50" charset="0"/>
            </a:endParaRPr>
          </a:p>
          <a:p>
            <a:pPr marL="285750" indent="-285750" algn="just">
              <a:lnSpc>
                <a:spcPct val="150000"/>
              </a:lnSpc>
              <a:buFont typeface="Wingdings" panose="05000000000000000000" pitchFamily="2" charset="2"/>
              <a:buChar char="§"/>
            </a:pPr>
            <a:r>
              <a:rPr lang="es-ES" dirty="0">
                <a:solidFill>
                  <a:schemeClr val="tx1"/>
                </a:solidFill>
                <a:latin typeface="Soberana Sans" panose="02000000000000000000" pitchFamily="50" charset="0"/>
              </a:rPr>
              <a:t>SENER, SHCP, CRE y CFE han colaborado estrechamente desde entonces para determinar cada mes tarifas que: </a:t>
            </a:r>
          </a:p>
          <a:p>
            <a:pPr marL="800100" lvl="1" indent="-342900" algn="just">
              <a:lnSpc>
                <a:spcPct val="150000"/>
              </a:lnSpc>
              <a:buFont typeface="+mj-lt"/>
              <a:buAutoNum type="arabicPeriod"/>
            </a:pPr>
            <a:r>
              <a:rPr lang="es-ES" dirty="0">
                <a:solidFill>
                  <a:schemeClr val="tx1"/>
                </a:solidFill>
                <a:latin typeface="Soberana Sans" panose="02000000000000000000" pitchFamily="50" charset="0"/>
              </a:rPr>
              <a:t>Provean certidumbre a los usuarios.</a:t>
            </a:r>
          </a:p>
          <a:p>
            <a:pPr marL="800100" lvl="1" indent="-342900" algn="just">
              <a:lnSpc>
                <a:spcPct val="150000"/>
              </a:lnSpc>
              <a:buFont typeface="+mj-lt"/>
              <a:buAutoNum type="arabicPeriod"/>
            </a:pPr>
            <a:r>
              <a:rPr lang="es-ES" dirty="0">
                <a:solidFill>
                  <a:schemeClr val="tx1"/>
                </a:solidFill>
                <a:latin typeface="Soberana Sans" panose="02000000000000000000" pitchFamily="50" charset="0"/>
              </a:rPr>
              <a:t>Envíen señales correctas a los generadores de energía.</a:t>
            </a:r>
          </a:p>
          <a:p>
            <a:pPr marL="800100" lvl="1" indent="-342900" algn="just">
              <a:lnSpc>
                <a:spcPct val="150000"/>
              </a:lnSpc>
              <a:buFont typeface="+mj-lt"/>
              <a:buAutoNum type="arabicPeriod"/>
            </a:pPr>
            <a:r>
              <a:rPr lang="es-ES" dirty="0">
                <a:solidFill>
                  <a:schemeClr val="tx1"/>
                </a:solidFill>
                <a:latin typeface="Soberana Sans" panose="02000000000000000000" pitchFamily="50" charset="0"/>
              </a:rPr>
              <a:t>Permitan a la CFE cumplir con su meta de balance financiero.</a:t>
            </a:r>
            <a:endParaRPr lang="es-MX" dirty="0">
              <a:solidFill>
                <a:schemeClr val="tx1"/>
              </a:solidFill>
              <a:latin typeface="Soberana Sans" panose="02000000000000000000" pitchFamily="50" charset="0"/>
            </a:endParaRPr>
          </a:p>
          <a:p>
            <a:pPr algn="just">
              <a:lnSpc>
                <a:spcPct val="150000"/>
              </a:lnSpc>
            </a:pPr>
            <a:endParaRPr lang="es-MX" dirty="0">
              <a:solidFill>
                <a:schemeClr val="tx1"/>
              </a:solidFill>
              <a:latin typeface="Soberana Sans" panose="02000000000000000000" pitchFamily="50" charset="0"/>
            </a:endParaRPr>
          </a:p>
        </p:txBody>
      </p:sp>
      <p:sp>
        <p:nvSpPr>
          <p:cNvPr id="6" name="8 Rectángulo">
            <a:extLst>
              <a:ext uri="{FF2B5EF4-FFF2-40B4-BE49-F238E27FC236}">
                <a16:creationId xmlns:a16="http://schemas.microsoft.com/office/drawing/2014/main" id="{47E7BF61-BC5A-4E9C-B80F-1190D90F9F2D}"/>
              </a:ext>
            </a:extLst>
          </p:cNvPr>
          <p:cNvSpPr/>
          <p:nvPr/>
        </p:nvSpPr>
        <p:spPr>
          <a:xfrm>
            <a:off x="335360" y="2049961"/>
            <a:ext cx="1086119" cy="400110"/>
          </a:xfrm>
          <a:prstGeom prst="rect">
            <a:avLst/>
          </a:prstGeom>
          <a:solidFill>
            <a:srgbClr val="088262"/>
          </a:solidFill>
          <a:ln>
            <a:noFill/>
          </a:ln>
        </p:spPr>
        <p:txBody>
          <a:bodyPr wrap="square">
            <a:spAutoFit/>
          </a:bodyPr>
          <a:lstStyle/>
          <a:p>
            <a:pPr marL="85725" lvl="2" algn="just">
              <a:spcAft>
                <a:spcPts val="600"/>
              </a:spcAft>
              <a:buClr>
                <a:srgbClr val="C10435"/>
              </a:buClr>
              <a:buSzPct val="120000"/>
              <a:defRPr/>
            </a:pPr>
            <a:r>
              <a:rPr lang="es-MX" sz="2000" b="1" dirty="0">
                <a:solidFill>
                  <a:schemeClr val="bg1"/>
                </a:solidFill>
                <a:latin typeface="Soberana Sans" panose="02000000000000000000" pitchFamily="50" charset="0"/>
                <a:cs typeface="Arial" panose="020B0604020202020204" pitchFamily="34" charset="0"/>
              </a:rPr>
              <a:t>Reto:</a:t>
            </a:r>
          </a:p>
        </p:txBody>
      </p:sp>
      <p:sp>
        <p:nvSpPr>
          <p:cNvPr id="10" name="3 Marcador de número de diapositiva">
            <a:extLst>
              <a:ext uri="{FF2B5EF4-FFF2-40B4-BE49-F238E27FC236}">
                <a16:creationId xmlns:a16="http://schemas.microsoft.com/office/drawing/2014/main" id="{3BA497B9-D4F9-4640-8A0B-DE995D6DB5BF}"/>
              </a:ext>
            </a:extLst>
          </p:cNvPr>
          <p:cNvSpPr txBox="1">
            <a:spLocks/>
          </p:cNvSpPr>
          <p:nvPr/>
        </p:nvSpPr>
        <p:spPr>
          <a:xfrm>
            <a:off x="9280293" y="6492875"/>
            <a:ext cx="28448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50B3BD-96C4-491F-B9AF-A33AF079A4D1}" type="slidenum">
              <a:rPr lang="es-MX" smtClean="0">
                <a:latin typeface="Arial" panose="020B0604020202020204" pitchFamily="34" charset="0"/>
                <a:cs typeface="Arial" panose="020B0604020202020204" pitchFamily="34" charset="0"/>
              </a:rPr>
              <a:pPr/>
              <a:t>3</a:t>
            </a:fld>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3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ángulo 7"/>
          <p:cNvSpPr/>
          <p:nvPr/>
        </p:nvSpPr>
        <p:spPr>
          <a:xfrm>
            <a:off x="0" y="0"/>
            <a:ext cx="12192000"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9" name="Imagen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098" y="121898"/>
            <a:ext cx="2093583" cy="662094"/>
          </a:xfrm>
          <a:prstGeom prst="rect">
            <a:avLst/>
          </a:prstGeom>
        </p:spPr>
      </p:pic>
      <p:sp>
        <p:nvSpPr>
          <p:cNvPr id="4" name="1 Título">
            <a:extLst>
              <a:ext uri="{FF2B5EF4-FFF2-40B4-BE49-F238E27FC236}">
                <a16:creationId xmlns:a16="http://schemas.microsoft.com/office/drawing/2014/main" id="{992D5DF2-F88E-4C0F-AC8B-8D429AC2A52C}"/>
              </a:ext>
            </a:extLst>
          </p:cNvPr>
          <p:cNvSpPr txBox="1">
            <a:spLocks/>
          </p:cNvSpPr>
          <p:nvPr/>
        </p:nvSpPr>
        <p:spPr>
          <a:xfrm>
            <a:off x="2927648" y="248180"/>
            <a:ext cx="9144000" cy="620688"/>
          </a:xfrm>
          <a:prstGeom prst="rect">
            <a:avLst/>
          </a:prstGeom>
        </p:spPr>
        <p:txBody>
          <a:bodyPr/>
          <a:lstStyle>
            <a:lvl1pPr algn="ctr" defTabSz="914400" rtl="0" eaLnBrk="1" latinLnBrk="0" hangingPunct="1">
              <a:spcBef>
                <a:spcPct val="0"/>
              </a:spcBef>
              <a:buNone/>
              <a:defRPr sz="3200" kern="1200">
                <a:solidFill>
                  <a:schemeClr val="tx1"/>
                </a:solidFill>
                <a:latin typeface="Soberana Titular" pitchFamily="50" charset="0"/>
                <a:ea typeface="+mj-ea"/>
                <a:cs typeface="+mj-cs"/>
              </a:defRPr>
            </a:lvl1pPr>
          </a:lstStyle>
          <a:p>
            <a:pPr algn="r"/>
            <a:r>
              <a:rPr lang="es-MX" dirty="0"/>
              <a:t>Atención a usuarios</a:t>
            </a:r>
          </a:p>
        </p:txBody>
      </p:sp>
      <p:sp>
        <p:nvSpPr>
          <p:cNvPr id="5" name="Rectángulo 4">
            <a:extLst>
              <a:ext uri="{FF2B5EF4-FFF2-40B4-BE49-F238E27FC236}">
                <a16:creationId xmlns:a16="http://schemas.microsoft.com/office/drawing/2014/main" id="{A42E7288-693C-46F1-908C-8C2B26DCECD1}"/>
              </a:ext>
            </a:extLst>
          </p:cNvPr>
          <p:cNvSpPr/>
          <p:nvPr/>
        </p:nvSpPr>
        <p:spPr>
          <a:xfrm>
            <a:off x="239346" y="868868"/>
            <a:ext cx="11741160" cy="123302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just">
              <a:lnSpc>
                <a:spcPct val="150000"/>
              </a:lnSpc>
              <a:buFont typeface="Wingdings" panose="05000000000000000000" pitchFamily="2" charset="2"/>
              <a:buChar char="§"/>
            </a:pPr>
            <a:r>
              <a:rPr lang="es-MX" dirty="0">
                <a:solidFill>
                  <a:schemeClr val="tx1"/>
                </a:solidFill>
                <a:latin typeface="Soberana Sans" panose="02000000000000000000" pitchFamily="50" charset="0"/>
              </a:rPr>
              <a:t>Desde enero se han estado atendiendo a las agrupaciones empresariales que han presentado inconformidades respecto a la nueva metodología tarifaria.</a:t>
            </a:r>
            <a:endParaRPr lang="es-ES" dirty="0">
              <a:solidFill>
                <a:schemeClr val="tx1"/>
              </a:solidFill>
              <a:latin typeface="Soberana Sans" panose="02000000000000000000" pitchFamily="50" charset="0"/>
            </a:endParaRPr>
          </a:p>
          <a:p>
            <a:pPr marL="285750" indent="-285750" algn="just">
              <a:lnSpc>
                <a:spcPct val="150000"/>
              </a:lnSpc>
              <a:buFont typeface="Wingdings" panose="05000000000000000000" pitchFamily="2" charset="2"/>
              <a:buChar char="§"/>
            </a:pPr>
            <a:endParaRPr lang="es-ES" dirty="0">
              <a:solidFill>
                <a:schemeClr val="tx1"/>
              </a:solidFill>
              <a:latin typeface="Soberana Sans" panose="02000000000000000000" pitchFamily="50" charset="0"/>
            </a:endParaRPr>
          </a:p>
          <a:p>
            <a:pPr marL="285750" indent="-285750" algn="just">
              <a:lnSpc>
                <a:spcPct val="150000"/>
              </a:lnSpc>
              <a:buFont typeface="Wingdings" panose="05000000000000000000" pitchFamily="2" charset="2"/>
              <a:buChar char="§"/>
            </a:pPr>
            <a:endParaRPr lang="es-ES" dirty="0">
              <a:solidFill>
                <a:schemeClr val="tx1"/>
              </a:solidFill>
              <a:latin typeface="Soberana Sans" panose="02000000000000000000" pitchFamily="50" charset="0"/>
            </a:endParaRPr>
          </a:p>
          <a:p>
            <a:pPr marL="285750" indent="-285750" algn="just">
              <a:buFont typeface="Wingdings" panose="05000000000000000000" pitchFamily="2" charset="2"/>
              <a:buChar char="§"/>
            </a:pPr>
            <a:endParaRPr lang="es-MX" dirty="0">
              <a:solidFill>
                <a:schemeClr val="tx1"/>
              </a:solidFill>
              <a:latin typeface="Soberana Sans" panose="02000000000000000000" pitchFamily="50" charset="0"/>
            </a:endParaRPr>
          </a:p>
        </p:txBody>
      </p:sp>
      <p:pic>
        <p:nvPicPr>
          <p:cNvPr id="6" name="Picture 6" descr="Imagen relacionada">
            <a:extLst>
              <a:ext uri="{FF2B5EF4-FFF2-40B4-BE49-F238E27FC236}">
                <a16:creationId xmlns:a16="http://schemas.microsoft.com/office/drawing/2014/main" id="{E22DBC03-5423-43D4-86AA-0333AC29FC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507" y="2588533"/>
            <a:ext cx="1953508" cy="9852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magen relacionada">
            <a:extLst>
              <a:ext uri="{FF2B5EF4-FFF2-40B4-BE49-F238E27FC236}">
                <a16:creationId xmlns:a16="http://schemas.microsoft.com/office/drawing/2014/main" id="{4D4EE1DC-1B98-4AEB-BC85-172E335A5D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469" y="4631231"/>
            <a:ext cx="1571584" cy="15715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Resultado de imagen para coparmex">
            <a:extLst>
              <a:ext uri="{FF2B5EF4-FFF2-40B4-BE49-F238E27FC236}">
                <a16:creationId xmlns:a16="http://schemas.microsoft.com/office/drawing/2014/main" id="{6E206DA1-1F73-45A5-8B69-E222FCADF5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205" y="2204864"/>
            <a:ext cx="1992633" cy="1735381"/>
          </a:xfrm>
          <a:prstGeom prst="rect">
            <a:avLst/>
          </a:prstGeom>
          <a:solidFill>
            <a:schemeClr val="bg1">
              <a:lumMod val="95000"/>
            </a:schemeClr>
          </a:solidFill>
          <a:extLst/>
        </p:spPr>
      </p:pic>
      <p:pic>
        <p:nvPicPr>
          <p:cNvPr id="11" name="Picture 18" descr="Resultado de imagen para antad">
            <a:extLst>
              <a:ext uri="{FF2B5EF4-FFF2-40B4-BE49-F238E27FC236}">
                <a16:creationId xmlns:a16="http://schemas.microsoft.com/office/drawing/2014/main" id="{BEEC5F5E-3CC7-4FCE-8292-CCF4391420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15988" y="2470309"/>
            <a:ext cx="2282688" cy="1221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do de imagen para canaintex">
            <a:extLst>
              <a:ext uri="{FF2B5EF4-FFF2-40B4-BE49-F238E27FC236}">
                <a16:creationId xmlns:a16="http://schemas.microsoft.com/office/drawing/2014/main" id="{88FB0B4B-10E6-4D86-80B5-1D8148472BF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84580" y="4533128"/>
            <a:ext cx="1459750" cy="1459750"/>
          </a:xfrm>
          <a:prstGeom prst="rect">
            <a:avLst/>
          </a:prstGeom>
          <a:solidFill>
            <a:schemeClr val="bg1">
              <a:lumMod val="95000"/>
            </a:schemeClr>
          </a:solidFill>
          <a:extLst/>
        </p:spPr>
      </p:pic>
      <p:pic>
        <p:nvPicPr>
          <p:cNvPr id="13" name="Picture 4" descr="Resultado de imagen para canacintra">
            <a:extLst>
              <a:ext uri="{FF2B5EF4-FFF2-40B4-BE49-F238E27FC236}">
                <a16:creationId xmlns:a16="http://schemas.microsoft.com/office/drawing/2014/main" id="{526EBFCA-1A1C-4D6F-AC65-C5BAD40E8E9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76416" y="2372326"/>
            <a:ext cx="1876078" cy="14060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oncamin">
            <a:extLst>
              <a:ext uri="{FF2B5EF4-FFF2-40B4-BE49-F238E27FC236}">
                <a16:creationId xmlns:a16="http://schemas.microsoft.com/office/drawing/2014/main" id="{64B04696-1094-4A17-AF59-A8F3BA3789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6107" y="4826741"/>
            <a:ext cx="144780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para caintra">
            <a:extLst>
              <a:ext uri="{FF2B5EF4-FFF2-40B4-BE49-F238E27FC236}">
                <a16:creationId xmlns:a16="http://schemas.microsoft.com/office/drawing/2014/main" id="{14EFF1BD-4F31-491D-A140-E9C39FA712F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97604" y="4603275"/>
            <a:ext cx="1319457" cy="1319457"/>
          </a:xfrm>
          <a:prstGeom prst="rect">
            <a:avLst/>
          </a:prstGeom>
          <a:noFill/>
          <a:extLst>
            <a:ext uri="{909E8E84-426E-40DD-AFC4-6F175D3DCCD1}">
              <a14:hiddenFill xmlns:a14="http://schemas.microsoft.com/office/drawing/2010/main">
                <a:solidFill>
                  <a:srgbClr val="FFFFFF"/>
                </a:solidFill>
              </a14:hiddenFill>
            </a:ext>
          </a:extLst>
        </p:spPr>
      </p:pic>
      <p:sp>
        <p:nvSpPr>
          <p:cNvPr id="17" name="3 Marcador de número de diapositiva">
            <a:extLst>
              <a:ext uri="{FF2B5EF4-FFF2-40B4-BE49-F238E27FC236}">
                <a16:creationId xmlns:a16="http://schemas.microsoft.com/office/drawing/2014/main" id="{279157AC-E194-455C-B3C9-CD4706494657}"/>
              </a:ext>
            </a:extLst>
          </p:cNvPr>
          <p:cNvSpPr txBox="1">
            <a:spLocks/>
          </p:cNvSpPr>
          <p:nvPr/>
        </p:nvSpPr>
        <p:spPr>
          <a:xfrm>
            <a:off x="9280293" y="6492875"/>
            <a:ext cx="28448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50B3BD-96C4-491F-B9AF-A33AF079A4D1}" type="slidenum">
              <a:rPr lang="es-MX" smtClean="0">
                <a:latin typeface="Arial" panose="020B0604020202020204" pitchFamily="34" charset="0"/>
                <a:cs typeface="Arial" panose="020B0604020202020204" pitchFamily="34" charset="0"/>
              </a:rPr>
              <a:pPr/>
              <a:t>4</a:t>
            </a:fld>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584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ángulo 7"/>
          <p:cNvSpPr/>
          <p:nvPr/>
        </p:nvSpPr>
        <p:spPr>
          <a:xfrm>
            <a:off x="0" y="0"/>
            <a:ext cx="12192000"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9" name="Imagen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098" y="121898"/>
            <a:ext cx="2093583" cy="662094"/>
          </a:xfrm>
          <a:prstGeom prst="rect">
            <a:avLst/>
          </a:prstGeom>
        </p:spPr>
      </p:pic>
      <p:sp>
        <p:nvSpPr>
          <p:cNvPr id="4" name="1 Título">
            <a:extLst>
              <a:ext uri="{FF2B5EF4-FFF2-40B4-BE49-F238E27FC236}">
                <a16:creationId xmlns:a16="http://schemas.microsoft.com/office/drawing/2014/main" id="{64216749-9D83-45A9-A175-CC9AAF789E3D}"/>
              </a:ext>
            </a:extLst>
          </p:cNvPr>
          <p:cNvSpPr txBox="1">
            <a:spLocks/>
          </p:cNvSpPr>
          <p:nvPr/>
        </p:nvSpPr>
        <p:spPr>
          <a:xfrm>
            <a:off x="2927648" y="273690"/>
            <a:ext cx="9144000" cy="620688"/>
          </a:xfrm>
          <a:prstGeom prst="rect">
            <a:avLst/>
          </a:prstGeom>
        </p:spPr>
        <p:txBody>
          <a:bodyPr/>
          <a:lstStyle>
            <a:lvl1pPr algn="ctr" defTabSz="914400" rtl="0" eaLnBrk="1" latinLnBrk="0" hangingPunct="1">
              <a:spcBef>
                <a:spcPct val="0"/>
              </a:spcBef>
              <a:buNone/>
              <a:defRPr sz="3200" kern="1200">
                <a:solidFill>
                  <a:schemeClr val="tx1"/>
                </a:solidFill>
                <a:latin typeface="Soberana Titular" pitchFamily="50" charset="0"/>
                <a:ea typeface="+mj-ea"/>
                <a:cs typeface="+mj-cs"/>
              </a:defRPr>
            </a:lvl1pPr>
          </a:lstStyle>
          <a:p>
            <a:pPr algn="r"/>
            <a:r>
              <a:rPr lang="es-MX" dirty="0"/>
              <a:t>Tarifas Industriales y comerciales</a:t>
            </a:r>
          </a:p>
        </p:txBody>
      </p:sp>
      <p:sp>
        <p:nvSpPr>
          <p:cNvPr id="6" name="Rectángulo 5">
            <a:extLst>
              <a:ext uri="{FF2B5EF4-FFF2-40B4-BE49-F238E27FC236}">
                <a16:creationId xmlns:a16="http://schemas.microsoft.com/office/drawing/2014/main" id="{64185270-05FD-4C2A-9859-E9BA52F4A5AE}"/>
              </a:ext>
            </a:extLst>
          </p:cNvPr>
          <p:cNvSpPr/>
          <p:nvPr/>
        </p:nvSpPr>
        <p:spPr>
          <a:xfrm>
            <a:off x="258625" y="986368"/>
            <a:ext cx="11674750" cy="365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b="1" dirty="0">
                <a:solidFill>
                  <a:schemeClr val="tx1"/>
                </a:solidFill>
                <a:latin typeface="Soberana Sans" panose="02000000000000000000" pitchFamily="50" charset="0"/>
              </a:rPr>
              <a:t>A pesar de los retos que se han enfrentado:</a:t>
            </a:r>
          </a:p>
        </p:txBody>
      </p:sp>
      <p:sp>
        <p:nvSpPr>
          <p:cNvPr id="7" name="Rectángulo 6">
            <a:extLst>
              <a:ext uri="{FF2B5EF4-FFF2-40B4-BE49-F238E27FC236}">
                <a16:creationId xmlns:a16="http://schemas.microsoft.com/office/drawing/2014/main" id="{22DEC7E2-D142-4734-A450-335852FBC779}"/>
              </a:ext>
            </a:extLst>
          </p:cNvPr>
          <p:cNvSpPr/>
          <p:nvPr/>
        </p:nvSpPr>
        <p:spPr>
          <a:xfrm>
            <a:off x="258624" y="1497093"/>
            <a:ext cx="5837375" cy="48959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dirty="0">
                <a:solidFill>
                  <a:schemeClr val="tx1"/>
                </a:solidFill>
                <a:latin typeface="Soberana Sans" panose="02000000000000000000" pitchFamily="50" charset="0"/>
              </a:rPr>
              <a:t> La brecha respecto a las tarifas de EU es menor que antes de la Reforma.</a:t>
            </a:r>
          </a:p>
        </p:txBody>
      </p:sp>
      <p:sp>
        <p:nvSpPr>
          <p:cNvPr id="10" name="Rectángulo 9">
            <a:extLst>
              <a:ext uri="{FF2B5EF4-FFF2-40B4-BE49-F238E27FC236}">
                <a16:creationId xmlns:a16="http://schemas.microsoft.com/office/drawing/2014/main" id="{7F6661F9-F728-435D-A75B-C10714889755}"/>
              </a:ext>
            </a:extLst>
          </p:cNvPr>
          <p:cNvSpPr/>
          <p:nvPr/>
        </p:nvSpPr>
        <p:spPr>
          <a:xfrm>
            <a:off x="6341744" y="1497092"/>
            <a:ext cx="5690261" cy="490548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b="1" dirty="0">
                <a:solidFill>
                  <a:schemeClr val="tx1"/>
                </a:solidFill>
                <a:latin typeface="Soberana Sans" panose="02000000000000000000" pitchFamily="50" charset="0"/>
              </a:rPr>
              <a:t> </a:t>
            </a:r>
            <a:r>
              <a:rPr lang="es-ES" dirty="0">
                <a:solidFill>
                  <a:schemeClr val="tx1"/>
                </a:solidFill>
                <a:latin typeface="Soberana Sans" panose="02000000000000000000" pitchFamily="50" charset="0"/>
              </a:rPr>
              <a:t>Las tarifas medias comerciales e industriales fueron menores en enero-agosto 2018 respecto al mismo periodo de 2017. </a:t>
            </a:r>
          </a:p>
        </p:txBody>
      </p:sp>
      <p:sp>
        <p:nvSpPr>
          <p:cNvPr id="11" name="64 Elipse">
            <a:extLst>
              <a:ext uri="{FF2B5EF4-FFF2-40B4-BE49-F238E27FC236}">
                <a16:creationId xmlns:a16="http://schemas.microsoft.com/office/drawing/2014/main" id="{CDE8F102-9CBE-465A-BE49-59E7759E89E6}"/>
              </a:ext>
            </a:extLst>
          </p:cNvPr>
          <p:cNvSpPr/>
          <p:nvPr/>
        </p:nvSpPr>
        <p:spPr>
          <a:xfrm>
            <a:off x="12879" y="1264111"/>
            <a:ext cx="400323" cy="419799"/>
          </a:xfrm>
          <a:prstGeom prst="ellipse">
            <a:avLst/>
          </a:prstGeom>
          <a:solidFill>
            <a:srgbClr val="088262"/>
          </a:solidFill>
          <a:ln w="19050">
            <a:solidFill>
              <a:srgbClr val="088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bg1"/>
                </a:solidFill>
                <a:latin typeface="Soberana Sans" pitchFamily="50" charset="0"/>
              </a:rPr>
              <a:t>1</a:t>
            </a:r>
          </a:p>
        </p:txBody>
      </p:sp>
      <p:sp>
        <p:nvSpPr>
          <p:cNvPr id="12" name="64 Elipse">
            <a:extLst>
              <a:ext uri="{FF2B5EF4-FFF2-40B4-BE49-F238E27FC236}">
                <a16:creationId xmlns:a16="http://schemas.microsoft.com/office/drawing/2014/main" id="{E7A32A32-D538-4FAB-A713-C4D8BC7549AE}"/>
              </a:ext>
            </a:extLst>
          </p:cNvPr>
          <p:cNvSpPr/>
          <p:nvPr/>
        </p:nvSpPr>
        <p:spPr>
          <a:xfrm>
            <a:off x="6072367" y="1267112"/>
            <a:ext cx="400323" cy="419799"/>
          </a:xfrm>
          <a:prstGeom prst="ellipse">
            <a:avLst/>
          </a:prstGeom>
          <a:solidFill>
            <a:srgbClr val="088262"/>
          </a:solidFill>
          <a:ln w="19050">
            <a:solidFill>
              <a:srgbClr val="088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bg1"/>
                </a:solidFill>
                <a:latin typeface="Soberana Sans" pitchFamily="50" charset="0"/>
              </a:rPr>
              <a:t>2</a:t>
            </a:r>
          </a:p>
        </p:txBody>
      </p:sp>
      <p:sp>
        <p:nvSpPr>
          <p:cNvPr id="14" name="3 CuadroTexto">
            <a:extLst>
              <a:ext uri="{FF2B5EF4-FFF2-40B4-BE49-F238E27FC236}">
                <a16:creationId xmlns:a16="http://schemas.microsoft.com/office/drawing/2014/main" id="{45CD5F75-13D1-4816-B05E-35D4FF88CA9F}"/>
              </a:ext>
            </a:extLst>
          </p:cNvPr>
          <p:cNvSpPr txBox="1"/>
          <p:nvPr/>
        </p:nvSpPr>
        <p:spPr>
          <a:xfrm>
            <a:off x="285039" y="2196153"/>
            <a:ext cx="5837375" cy="584775"/>
          </a:xfrm>
          <a:prstGeom prst="rect">
            <a:avLst/>
          </a:prstGeom>
          <a:noFill/>
        </p:spPr>
        <p:txBody>
          <a:bodyPr wrap="square" rtlCol="0">
            <a:spAutoFit/>
          </a:bodyPr>
          <a:lstStyle/>
          <a:p>
            <a:pPr algn="ctr"/>
            <a:r>
              <a:rPr lang="es-MX" sz="1600" b="1" dirty="0">
                <a:latin typeface="Soberana Sans" panose="02000000000000000000" pitchFamily="50" charset="0"/>
                <a:cs typeface="Arial" panose="020B0604020202020204" pitchFamily="34" charset="0"/>
              </a:rPr>
              <a:t>Tarifa Industrial en México y Estados Unidos</a:t>
            </a:r>
            <a:r>
              <a:rPr lang="es-MX" sz="1600" b="1" baseline="30000" dirty="0">
                <a:latin typeface="Soberana Sans" panose="02000000000000000000" pitchFamily="50" charset="0"/>
                <a:cs typeface="Arial" panose="020B0604020202020204" pitchFamily="34" charset="0"/>
              </a:rPr>
              <a:t>1</a:t>
            </a:r>
            <a:endParaRPr lang="es-MX" sz="1600" b="1" dirty="0">
              <a:latin typeface="Soberana Sans" panose="02000000000000000000" pitchFamily="50" charset="0"/>
              <a:cs typeface="Arial" panose="020B0604020202020204" pitchFamily="34" charset="0"/>
            </a:endParaRPr>
          </a:p>
          <a:p>
            <a:pPr algn="ctr"/>
            <a:r>
              <a:rPr lang="es-MX" sz="1600" dirty="0">
                <a:latin typeface="Soberana Sans" panose="02000000000000000000" pitchFamily="50" charset="0"/>
                <a:cs typeface="Arial" panose="020B0604020202020204" pitchFamily="34" charset="0"/>
              </a:rPr>
              <a:t>(junio 2006 - agosto 2018)</a:t>
            </a:r>
          </a:p>
        </p:txBody>
      </p:sp>
      <p:sp>
        <p:nvSpPr>
          <p:cNvPr id="18" name="3 Marcador de número de diapositiva">
            <a:extLst>
              <a:ext uri="{FF2B5EF4-FFF2-40B4-BE49-F238E27FC236}">
                <a16:creationId xmlns:a16="http://schemas.microsoft.com/office/drawing/2014/main" id="{227AB59A-C7D2-49A3-AE4C-6638475DFA6F}"/>
              </a:ext>
            </a:extLst>
          </p:cNvPr>
          <p:cNvSpPr txBox="1">
            <a:spLocks/>
          </p:cNvSpPr>
          <p:nvPr/>
        </p:nvSpPr>
        <p:spPr>
          <a:xfrm>
            <a:off x="9280293" y="6492875"/>
            <a:ext cx="28448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50B3BD-96C4-491F-B9AF-A33AF079A4D1}" type="slidenum">
              <a:rPr lang="es-MX" smtClean="0">
                <a:latin typeface="Arial" panose="020B0604020202020204" pitchFamily="34" charset="0"/>
                <a:cs typeface="Arial" panose="020B0604020202020204" pitchFamily="34" charset="0"/>
              </a:rPr>
              <a:pPr/>
              <a:t>5</a:t>
            </a:fld>
            <a:endParaRPr lang="es-MX" dirty="0">
              <a:latin typeface="Arial" panose="020B0604020202020204" pitchFamily="34" charset="0"/>
              <a:cs typeface="Arial" panose="020B0604020202020204" pitchFamily="34" charset="0"/>
            </a:endParaRPr>
          </a:p>
        </p:txBody>
      </p:sp>
      <p:graphicFrame>
        <p:nvGraphicFramePr>
          <p:cNvPr id="17" name="Gráfico 16">
            <a:extLst>
              <a:ext uri="{FF2B5EF4-FFF2-40B4-BE49-F238E27FC236}">
                <a16:creationId xmlns:a16="http://schemas.microsoft.com/office/drawing/2014/main" id="{3CFC0DDC-72ED-47CF-8BFF-02D7C71BF807}"/>
              </a:ext>
            </a:extLst>
          </p:cNvPr>
          <p:cNvGraphicFramePr>
            <a:graphicFrameLocks noGrp="1"/>
          </p:cNvGraphicFramePr>
          <p:nvPr>
            <p:extLst>
              <p:ext uri="{D42A27DB-BD31-4B8C-83A1-F6EECF244321}">
                <p14:modId xmlns:p14="http://schemas.microsoft.com/office/powerpoint/2010/main" val="3501457752"/>
              </p:ext>
            </p:extLst>
          </p:nvPr>
        </p:nvGraphicFramePr>
        <p:xfrm>
          <a:off x="285040" y="2636911"/>
          <a:ext cx="5787328" cy="36503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áfico 18">
            <a:extLst>
              <a:ext uri="{FF2B5EF4-FFF2-40B4-BE49-F238E27FC236}">
                <a16:creationId xmlns:a16="http://schemas.microsoft.com/office/drawing/2014/main" id="{FF857C2B-C3D2-4BC6-814F-60EEF9BC54C3}"/>
              </a:ext>
            </a:extLst>
          </p:cNvPr>
          <p:cNvGraphicFramePr>
            <a:graphicFrameLocks/>
          </p:cNvGraphicFramePr>
          <p:nvPr>
            <p:extLst>
              <p:ext uri="{D42A27DB-BD31-4B8C-83A1-F6EECF244321}">
                <p14:modId xmlns:p14="http://schemas.microsoft.com/office/powerpoint/2010/main" val="537665703"/>
              </p:ext>
            </p:extLst>
          </p:nvPr>
        </p:nvGraphicFramePr>
        <p:xfrm>
          <a:off x="6472690" y="2359306"/>
          <a:ext cx="5388428" cy="19639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CAA172AC-ECFD-46E3-9D45-F5383FB71EFD}"/>
              </a:ext>
            </a:extLst>
          </p:cNvPr>
          <p:cNvGraphicFramePr>
            <a:graphicFrameLocks/>
          </p:cNvGraphicFramePr>
          <p:nvPr>
            <p:extLst>
              <p:ext uri="{D42A27DB-BD31-4B8C-83A1-F6EECF244321}">
                <p14:modId xmlns:p14="http://schemas.microsoft.com/office/powerpoint/2010/main" val="679825419"/>
              </p:ext>
            </p:extLst>
          </p:nvPr>
        </p:nvGraphicFramePr>
        <p:xfrm>
          <a:off x="6518532" y="4437246"/>
          <a:ext cx="5388428" cy="1955840"/>
        </p:xfrm>
        <a:graphic>
          <a:graphicData uri="http://schemas.openxmlformats.org/drawingml/2006/chart">
            <c:chart xmlns:c="http://schemas.openxmlformats.org/drawingml/2006/chart" xmlns:r="http://schemas.openxmlformats.org/officeDocument/2006/relationships" r:id="rId6"/>
          </a:graphicData>
        </a:graphic>
      </p:graphicFrame>
      <p:sp>
        <p:nvSpPr>
          <p:cNvPr id="16" name="69 Rectángulo">
            <a:extLst>
              <a:ext uri="{FF2B5EF4-FFF2-40B4-BE49-F238E27FC236}">
                <a16:creationId xmlns:a16="http://schemas.microsoft.com/office/drawing/2014/main" id="{EDB04F2B-23F7-4F68-A5A4-720F63CA025C}"/>
              </a:ext>
            </a:extLst>
          </p:cNvPr>
          <p:cNvSpPr/>
          <p:nvPr/>
        </p:nvSpPr>
        <p:spPr>
          <a:xfrm>
            <a:off x="6314055" y="6415236"/>
            <a:ext cx="5852545" cy="338554"/>
          </a:xfrm>
          <a:prstGeom prst="rect">
            <a:avLst/>
          </a:prstGeom>
        </p:spPr>
        <p:txBody>
          <a:bodyPr wrap="square">
            <a:spAutoFit/>
          </a:bodyPr>
          <a:lstStyle/>
          <a:p>
            <a:pPr lvl="0">
              <a:defRPr/>
            </a:pPr>
            <a:r>
              <a:rPr lang="es-MX" sz="800" baseline="30000" dirty="0">
                <a:solidFill>
                  <a:prstClr val="black"/>
                </a:solidFill>
                <a:latin typeface="Soberana Sans" panose="02000000000000000000" pitchFamily="50" charset="0"/>
                <a:cs typeface="Arial" panose="020B0604020202020204" pitchFamily="34" charset="0"/>
              </a:rPr>
              <a:t>2 </a:t>
            </a:r>
            <a:r>
              <a:rPr lang="es-MX" sz="800" dirty="0">
                <a:solidFill>
                  <a:prstClr val="black"/>
                </a:solidFill>
                <a:latin typeface="Soberana Sans" panose="02000000000000000000" pitchFamily="50" charset="0"/>
                <a:cs typeface="Arial" panose="020B0604020202020204" pitchFamily="34" charset="0"/>
              </a:rPr>
              <a:t>Considera las tarifas Pequeña Demanda Baja Tensión (PDBT) y Gran Demanda Baja Tensión(GDBT) </a:t>
            </a:r>
          </a:p>
          <a:p>
            <a:pPr lvl="0">
              <a:defRPr/>
            </a:pPr>
            <a:r>
              <a:rPr kumimoji="0" lang="es-MX" sz="800" b="0" i="0" u="none" strike="noStrike" kern="1200" cap="none" spc="0" normalizeH="0" baseline="30000" noProof="0" dirty="0">
                <a:ln>
                  <a:noFill/>
                </a:ln>
                <a:solidFill>
                  <a:prstClr val="black"/>
                </a:solidFill>
                <a:effectLst/>
                <a:uLnTx/>
                <a:uFillTx/>
                <a:latin typeface="Soberana Sans" panose="02000000000000000000" pitchFamily="50" charset="0"/>
                <a:ea typeface="+mn-ea"/>
                <a:cs typeface="Arial" panose="020B0604020202020204" pitchFamily="34" charset="0"/>
              </a:rPr>
              <a:t>3</a:t>
            </a:r>
            <a:r>
              <a:rPr kumimoji="0" lang="es-MX" sz="800" b="0" i="0" u="none" strike="noStrike" kern="1200" cap="none" spc="0" normalizeH="0" baseline="0" noProof="0" dirty="0">
                <a:ln>
                  <a:noFill/>
                </a:ln>
                <a:solidFill>
                  <a:prstClr val="black"/>
                </a:solidFill>
                <a:effectLst/>
                <a:uLnTx/>
                <a:uFillTx/>
                <a:latin typeface="Soberana Sans" panose="02000000000000000000" pitchFamily="50" charset="0"/>
                <a:ea typeface="+mn-ea"/>
                <a:cs typeface="Arial" panose="020B0604020202020204" pitchFamily="34" charset="0"/>
              </a:rPr>
              <a:t> Considera las tarifas GDMTH, GDMTO, DIST y DIT. </a:t>
            </a:r>
          </a:p>
        </p:txBody>
      </p:sp>
      <p:sp>
        <p:nvSpPr>
          <p:cNvPr id="21" name="69 Rectángulo">
            <a:extLst>
              <a:ext uri="{FF2B5EF4-FFF2-40B4-BE49-F238E27FC236}">
                <a16:creationId xmlns:a16="http://schemas.microsoft.com/office/drawing/2014/main" id="{0785A42F-0A49-41E5-A6E2-0E86739FEC10}"/>
              </a:ext>
            </a:extLst>
          </p:cNvPr>
          <p:cNvSpPr/>
          <p:nvPr/>
        </p:nvSpPr>
        <p:spPr>
          <a:xfrm>
            <a:off x="312651" y="6352271"/>
            <a:ext cx="6029093" cy="461665"/>
          </a:xfrm>
          <a:prstGeom prst="rect">
            <a:avLst/>
          </a:prstGeom>
        </p:spPr>
        <p:txBody>
          <a:bodyPr wrap="square">
            <a:spAutoFit/>
          </a:bodyPr>
          <a:lstStyle/>
          <a:p>
            <a:pPr lvl="0">
              <a:defRPr/>
            </a:pPr>
            <a:r>
              <a:rPr lang="es-MX" sz="800" baseline="30000" dirty="0">
                <a:solidFill>
                  <a:prstClr val="black"/>
                </a:solidFill>
                <a:latin typeface="Soberana Sans" panose="02000000000000000000" pitchFamily="50" charset="0"/>
                <a:cs typeface="Arial" panose="020B0604020202020204" pitchFamily="34" charset="0"/>
              </a:rPr>
              <a:t>1</a:t>
            </a:r>
            <a:r>
              <a:rPr lang="es-MX" sz="800" dirty="0">
                <a:solidFill>
                  <a:prstClr val="black"/>
                </a:solidFill>
                <a:latin typeface="Soberana Sans" panose="02000000000000000000" pitchFamily="50" charset="0"/>
                <a:cs typeface="Arial" panose="020B0604020202020204" pitchFamily="34" charset="0"/>
              </a:rPr>
              <a:t> Medidas como las ventas totales en pesos entre el consumo total en kWh. Considera las tarifas Gran Demanda Media Tensión Horaria (GDMTH), Gran Demanda Media Tensión Ordinaria (GDMTO), Demanda Industrial en Subtransmisión (DIST) y Transmisión (DIT). </a:t>
            </a:r>
            <a:r>
              <a:rPr kumimoji="0" lang="es-MX" sz="800" b="0" i="0" u="none" strike="noStrike" kern="1200" cap="none" spc="0" normalizeH="0" baseline="0" noProof="0" dirty="0">
                <a:ln>
                  <a:noFill/>
                </a:ln>
                <a:solidFill>
                  <a:prstClr val="black"/>
                </a:solidFill>
                <a:effectLst/>
                <a:uLnTx/>
                <a:uFillTx/>
                <a:latin typeface="Soberana Sans" panose="02000000000000000000" pitchFamily="50" charset="0"/>
                <a:ea typeface="+mn-ea"/>
                <a:cs typeface="Arial" panose="020B0604020202020204" pitchFamily="34" charset="0"/>
              </a:rPr>
              <a:t>Fuente: Elaborado por la SENER con datos de la CFE, EIA, DOE, USA. </a:t>
            </a:r>
          </a:p>
        </p:txBody>
      </p:sp>
    </p:spTree>
    <p:extLst>
      <p:ext uri="{BB962C8B-B14F-4D97-AF65-F5344CB8AC3E}">
        <p14:creationId xmlns:p14="http://schemas.microsoft.com/office/powerpoint/2010/main" val="1722760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57" name="Grupo 56">
            <a:extLst>
              <a:ext uri="{FF2B5EF4-FFF2-40B4-BE49-F238E27FC236}">
                <a16:creationId xmlns:a16="http://schemas.microsoft.com/office/drawing/2014/main" id="{D9FD22DF-FE0F-4E37-A5BE-EDD4889DA9CA}"/>
              </a:ext>
            </a:extLst>
          </p:cNvPr>
          <p:cNvGrpSpPr/>
          <p:nvPr/>
        </p:nvGrpSpPr>
        <p:grpSpPr>
          <a:xfrm>
            <a:off x="7174816" y="2788406"/>
            <a:ext cx="4197859" cy="2841203"/>
            <a:chOff x="4406492" y="964087"/>
            <a:chExt cx="7412423" cy="5410272"/>
          </a:xfrm>
        </p:grpSpPr>
        <p:grpSp>
          <p:nvGrpSpPr>
            <p:cNvPr id="58" name="Grupo 57">
              <a:extLst>
                <a:ext uri="{FF2B5EF4-FFF2-40B4-BE49-F238E27FC236}">
                  <a16:creationId xmlns:a16="http://schemas.microsoft.com/office/drawing/2014/main" id="{BBC9249A-7ED8-48E4-B7E5-6F9DBBA39C62}"/>
                </a:ext>
              </a:extLst>
            </p:cNvPr>
            <p:cNvGrpSpPr/>
            <p:nvPr/>
          </p:nvGrpSpPr>
          <p:grpSpPr>
            <a:xfrm>
              <a:off x="4406492" y="964087"/>
              <a:ext cx="7412423" cy="5410272"/>
              <a:chOff x="3686990" y="1117945"/>
              <a:chExt cx="7412423" cy="5410272"/>
            </a:xfrm>
          </p:grpSpPr>
          <p:sp>
            <p:nvSpPr>
              <p:cNvPr id="60" name="Freeform 5">
                <a:extLst>
                  <a:ext uri="{FF2B5EF4-FFF2-40B4-BE49-F238E27FC236}">
                    <a16:creationId xmlns:a16="http://schemas.microsoft.com/office/drawing/2014/main" id="{52B299A0-E83E-4582-89CE-C85526D7E0B3}"/>
                  </a:ext>
                </a:extLst>
              </p:cNvPr>
              <p:cNvSpPr>
                <a:spLocks/>
              </p:cNvSpPr>
              <p:nvPr/>
            </p:nvSpPr>
            <p:spPr bwMode="auto">
              <a:xfrm>
                <a:off x="4145665" y="1166832"/>
                <a:ext cx="1411654" cy="1962636"/>
              </a:xfrm>
              <a:custGeom>
                <a:avLst/>
                <a:gdLst>
                  <a:gd name="T0" fmla="*/ 808 w 825"/>
                  <a:gd name="T1" fmla="*/ 968 h 1155"/>
                  <a:gd name="T2" fmla="*/ 748 w 825"/>
                  <a:gd name="T3" fmla="*/ 907 h 1155"/>
                  <a:gd name="T4" fmla="*/ 748 w 825"/>
                  <a:gd name="T5" fmla="*/ 797 h 1155"/>
                  <a:gd name="T6" fmla="*/ 825 w 825"/>
                  <a:gd name="T7" fmla="*/ 797 h 1155"/>
                  <a:gd name="T8" fmla="*/ 825 w 825"/>
                  <a:gd name="T9" fmla="*/ 275 h 1155"/>
                  <a:gd name="T10" fmla="*/ 522 w 825"/>
                  <a:gd name="T11" fmla="*/ 275 h 1155"/>
                  <a:gd name="T12" fmla="*/ 49 w 825"/>
                  <a:gd name="T13" fmla="*/ 0 h 1155"/>
                  <a:gd name="T14" fmla="*/ 0 w 825"/>
                  <a:gd name="T15" fmla="*/ 44 h 1155"/>
                  <a:gd name="T16" fmla="*/ 0 w 825"/>
                  <a:gd name="T17" fmla="*/ 93 h 1155"/>
                  <a:gd name="T18" fmla="*/ 27 w 825"/>
                  <a:gd name="T19" fmla="*/ 121 h 1155"/>
                  <a:gd name="T20" fmla="*/ 104 w 825"/>
                  <a:gd name="T21" fmla="*/ 198 h 1155"/>
                  <a:gd name="T22" fmla="*/ 143 w 825"/>
                  <a:gd name="T23" fmla="*/ 165 h 1155"/>
                  <a:gd name="T24" fmla="*/ 170 w 825"/>
                  <a:gd name="T25" fmla="*/ 198 h 1155"/>
                  <a:gd name="T26" fmla="*/ 170 w 825"/>
                  <a:gd name="T27" fmla="*/ 225 h 1155"/>
                  <a:gd name="T28" fmla="*/ 220 w 825"/>
                  <a:gd name="T29" fmla="*/ 225 h 1155"/>
                  <a:gd name="T30" fmla="*/ 220 w 825"/>
                  <a:gd name="T31" fmla="*/ 363 h 1155"/>
                  <a:gd name="T32" fmla="*/ 258 w 825"/>
                  <a:gd name="T33" fmla="*/ 401 h 1155"/>
                  <a:gd name="T34" fmla="*/ 258 w 825"/>
                  <a:gd name="T35" fmla="*/ 467 h 1155"/>
                  <a:gd name="T36" fmla="*/ 286 w 825"/>
                  <a:gd name="T37" fmla="*/ 489 h 1155"/>
                  <a:gd name="T38" fmla="*/ 286 w 825"/>
                  <a:gd name="T39" fmla="*/ 577 h 1155"/>
                  <a:gd name="T40" fmla="*/ 319 w 825"/>
                  <a:gd name="T41" fmla="*/ 610 h 1155"/>
                  <a:gd name="T42" fmla="*/ 319 w 825"/>
                  <a:gd name="T43" fmla="*/ 632 h 1155"/>
                  <a:gd name="T44" fmla="*/ 363 w 825"/>
                  <a:gd name="T45" fmla="*/ 671 h 1155"/>
                  <a:gd name="T46" fmla="*/ 363 w 825"/>
                  <a:gd name="T47" fmla="*/ 704 h 1155"/>
                  <a:gd name="T48" fmla="*/ 528 w 825"/>
                  <a:gd name="T49" fmla="*/ 863 h 1155"/>
                  <a:gd name="T50" fmla="*/ 528 w 825"/>
                  <a:gd name="T51" fmla="*/ 951 h 1155"/>
                  <a:gd name="T52" fmla="*/ 599 w 825"/>
                  <a:gd name="T53" fmla="*/ 1017 h 1155"/>
                  <a:gd name="T54" fmla="*/ 599 w 825"/>
                  <a:gd name="T55" fmla="*/ 1039 h 1155"/>
                  <a:gd name="T56" fmla="*/ 627 w 825"/>
                  <a:gd name="T57" fmla="*/ 1072 h 1155"/>
                  <a:gd name="T58" fmla="*/ 649 w 825"/>
                  <a:gd name="T59" fmla="*/ 1072 h 1155"/>
                  <a:gd name="T60" fmla="*/ 671 w 825"/>
                  <a:gd name="T61" fmla="*/ 1094 h 1155"/>
                  <a:gd name="T62" fmla="*/ 671 w 825"/>
                  <a:gd name="T63" fmla="*/ 1155 h 1155"/>
                  <a:gd name="T64" fmla="*/ 808 w 825"/>
                  <a:gd name="T65" fmla="*/ 1028 h 1155"/>
                  <a:gd name="T66" fmla="*/ 808 w 825"/>
                  <a:gd name="T67" fmla="*/ 968 h 1155"/>
                  <a:gd name="T68" fmla="*/ 808 w 825"/>
                  <a:gd name="T69" fmla="*/ 968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5" h="1155">
                    <a:moveTo>
                      <a:pt x="808" y="968"/>
                    </a:moveTo>
                    <a:lnTo>
                      <a:pt x="748" y="907"/>
                    </a:lnTo>
                    <a:lnTo>
                      <a:pt x="748" y="797"/>
                    </a:lnTo>
                    <a:lnTo>
                      <a:pt x="825" y="797"/>
                    </a:lnTo>
                    <a:lnTo>
                      <a:pt x="825" y="275"/>
                    </a:lnTo>
                    <a:lnTo>
                      <a:pt x="522" y="275"/>
                    </a:lnTo>
                    <a:lnTo>
                      <a:pt x="49" y="0"/>
                    </a:lnTo>
                    <a:lnTo>
                      <a:pt x="0" y="44"/>
                    </a:lnTo>
                    <a:lnTo>
                      <a:pt x="0" y="93"/>
                    </a:lnTo>
                    <a:lnTo>
                      <a:pt x="27" y="121"/>
                    </a:lnTo>
                    <a:lnTo>
                      <a:pt x="104" y="198"/>
                    </a:lnTo>
                    <a:lnTo>
                      <a:pt x="143" y="165"/>
                    </a:lnTo>
                    <a:lnTo>
                      <a:pt x="170" y="198"/>
                    </a:lnTo>
                    <a:lnTo>
                      <a:pt x="170" y="225"/>
                    </a:lnTo>
                    <a:lnTo>
                      <a:pt x="220" y="225"/>
                    </a:lnTo>
                    <a:lnTo>
                      <a:pt x="220" y="363"/>
                    </a:lnTo>
                    <a:lnTo>
                      <a:pt x="258" y="401"/>
                    </a:lnTo>
                    <a:lnTo>
                      <a:pt x="258" y="467"/>
                    </a:lnTo>
                    <a:lnTo>
                      <a:pt x="286" y="489"/>
                    </a:lnTo>
                    <a:lnTo>
                      <a:pt x="286" y="577"/>
                    </a:lnTo>
                    <a:lnTo>
                      <a:pt x="319" y="610"/>
                    </a:lnTo>
                    <a:lnTo>
                      <a:pt x="319" y="632"/>
                    </a:lnTo>
                    <a:lnTo>
                      <a:pt x="363" y="671"/>
                    </a:lnTo>
                    <a:lnTo>
                      <a:pt x="363" y="704"/>
                    </a:lnTo>
                    <a:lnTo>
                      <a:pt x="528" y="863"/>
                    </a:lnTo>
                    <a:lnTo>
                      <a:pt x="528" y="951"/>
                    </a:lnTo>
                    <a:lnTo>
                      <a:pt x="599" y="1017"/>
                    </a:lnTo>
                    <a:lnTo>
                      <a:pt x="599" y="1039"/>
                    </a:lnTo>
                    <a:lnTo>
                      <a:pt x="627" y="1072"/>
                    </a:lnTo>
                    <a:lnTo>
                      <a:pt x="649" y="1072"/>
                    </a:lnTo>
                    <a:lnTo>
                      <a:pt x="671" y="1094"/>
                    </a:lnTo>
                    <a:lnTo>
                      <a:pt x="671" y="1155"/>
                    </a:lnTo>
                    <a:lnTo>
                      <a:pt x="808" y="1028"/>
                    </a:lnTo>
                    <a:lnTo>
                      <a:pt x="808" y="968"/>
                    </a:lnTo>
                    <a:lnTo>
                      <a:pt x="808" y="968"/>
                    </a:lnTo>
                    <a:close/>
                  </a:path>
                </a:pathLst>
              </a:custGeom>
              <a:solidFill>
                <a:srgbClr val="7DDE70"/>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10">
                <a:extLst>
                  <a:ext uri="{FF2B5EF4-FFF2-40B4-BE49-F238E27FC236}">
                    <a16:creationId xmlns:a16="http://schemas.microsoft.com/office/drawing/2014/main" id="{D014C0F0-6B7C-492C-AFC9-EC839F6007B9}"/>
                  </a:ext>
                </a:extLst>
              </p:cNvPr>
              <p:cNvSpPr>
                <a:spLocks/>
              </p:cNvSpPr>
              <p:nvPr/>
            </p:nvSpPr>
            <p:spPr bwMode="auto">
              <a:xfrm>
                <a:off x="6653300" y="2060564"/>
                <a:ext cx="951369" cy="1570109"/>
              </a:xfrm>
              <a:custGeom>
                <a:avLst/>
                <a:gdLst>
                  <a:gd name="T0" fmla="*/ 391 w 556"/>
                  <a:gd name="T1" fmla="*/ 924 h 924"/>
                  <a:gd name="T2" fmla="*/ 451 w 556"/>
                  <a:gd name="T3" fmla="*/ 924 h 924"/>
                  <a:gd name="T4" fmla="*/ 451 w 556"/>
                  <a:gd name="T5" fmla="*/ 830 h 924"/>
                  <a:gd name="T6" fmla="*/ 468 w 556"/>
                  <a:gd name="T7" fmla="*/ 814 h 924"/>
                  <a:gd name="T8" fmla="*/ 545 w 556"/>
                  <a:gd name="T9" fmla="*/ 814 h 924"/>
                  <a:gd name="T10" fmla="*/ 545 w 556"/>
                  <a:gd name="T11" fmla="*/ 786 h 924"/>
                  <a:gd name="T12" fmla="*/ 451 w 556"/>
                  <a:gd name="T13" fmla="*/ 698 h 924"/>
                  <a:gd name="T14" fmla="*/ 451 w 556"/>
                  <a:gd name="T15" fmla="*/ 654 h 924"/>
                  <a:gd name="T16" fmla="*/ 402 w 556"/>
                  <a:gd name="T17" fmla="*/ 610 h 924"/>
                  <a:gd name="T18" fmla="*/ 473 w 556"/>
                  <a:gd name="T19" fmla="*/ 539 h 924"/>
                  <a:gd name="T20" fmla="*/ 473 w 556"/>
                  <a:gd name="T21" fmla="*/ 489 h 924"/>
                  <a:gd name="T22" fmla="*/ 451 w 556"/>
                  <a:gd name="T23" fmla="*/ 489 h 924"/>
                  <a:gd name="T24" fmla="*/ 451 w 556"/>
                  <a:gd name="T25" fmla="*/ 478 h 924"/>
                  <a:gd name="T26" fmla="*/ 512 w 556"/>
                  <a:gd name="T27" fmla="*/ 418 h 924"/>
                  <a:gd name="T28" fmla="*/ 512 w 556"/>
                  <a:gd name="T29" fmla="*/ 401 h 924"/>
                  <a:gd name="T30" fmla="*/ 556 w 556"/>
                  <a:gd name="T31" fmla="*/ 357 h 924"/>
                  <a:gd name="T32" fmla="*/ 462 w 556"/>
                  <a:gd name="T33" fmla="*/ 258 h 924"/>
                  <a:gd name="T34" fmla="*/ 462 w 556"/>
                  <a:gd name="T35" fmla="*/ 99 h 924"/>
                  <a:gd name="T36" fmla="*/ 358 w 556"/>
                  <a:gd name="T37" fmla="*/ 0 h 924"/>
                  <a:gd name="T38" fmla="*/ 226 w 556"/>
                  <a:gd name="T39" fmla="*/ 0 h 924"/>
                  <a:gd name="T40" fmla="*/ 165 w 556"/>
                  <a:gd name="T41" fmla="*/ 55 h 924"/>
                  <a:gd name="T42" fmla="*/ 165 w 556"/>
                  <a:gd name="T43" fmla="*/ 77 h 924"/>
                  <a:gd name="T44" fmla="*/ 165 w 556"/>
                  <a:gd name="T45" fmla="*/ 187 h 924"/>
                  <a:gd name="T46" fmla="*/ 0 w 556"/>
                  <a:gd name="T47" fmla="*/ 346 h 924"/>
                  <a:gd name="T48" fmla="*/ 0 w 556"/>
                  <a:gd name="T49" fmla="*/ 544 h 924"/>
                  <a:gd name="T50" fmla="*/ 66 w 556"/>
                  <a:gd name="T51" fmla="*/ 616 h 924"/>
                  <a:gd name="T52" fmla="*/ 66 w 556"/>
                  <a:gd name="T53" fmla="*/ 731 h 924"/>
                  <a:gd name="T54" fmla="*/ 22 w 556"/>
                  <a:gd name="T55" fmla="*/ 775 h 924"/>
                  <a:gd name="T56" fmla="*/ 143 w 556"/>
                  <a:gd name="T57" fmla="*/ 891 h 924"/>
                  <a:gd name="T58" fmla="*/ 143 w 556"/>
                  <a:gd name="T59" fmla="*/ 830 h 924"/>
                  <a:gd name="T60" fmla="*/ 187 w 556"/>
                  <a:gd name="T61" fmla="*/ 830 h 924"/>
                  <a:gd name="T62" fmla="*/ 286 w 556"/>
                  <a:gd name="T63" fmla="*/ 830 h 924"/>
                  <a:gd name="T64" fmla="*/ 391 w 556"/>
                  <a:gd name="T65" fmla="*/ 924 h 924"/>
                  <a:gd name="T66" fmla="*/ 391 w 556"/>
                  <a:gd name="T67" fmla="*/ 924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6" h="924">
                    <a:moveTo>
                      <a:pt x="391" y="924"/>
                    </a:moveTo>
                    <a:lnTo>
                      <a:pt x="451" y="924"/>
                    </a:lnTo>
                    <a:lnTo>
                      <a:pt x="451" y="830"/>
                    </a:lnTo>
                    <a:lnTo>
                      <a:pt x="468" y="814"/>
                    </a:lnTo>
                    <a:lnTo>
                      <a:pt x="545" y="814"/>
                    </a:lnTo>
                    <a:lnTo>
                      <a:pt x="545" y="786"/>
                    </a:lnTo>
                    <a:lnTo>
                      <a:pt x="451" y="698"/>
                    </a:lnTo>
                    <a:lnTo>
                      <a:pt x="451" y="654"/>
                    </a:lnTo>
                    <a:lnTo>
                      <a:pt x="402" y="610"/>
                    </a:lnTo>
                    <a:lnTo>
                      <a:pt x="473" y="539"/>
                    </a:lnTo>
                    <a:lnTo>
                      <a:pt x="473" y="489"/>
                    </a:lnTo>
                    <a:lnTo>
                      <a:pt x="451" y="489"/>
                    </a:lnTo>
                    <a:lnTo>
                      <a:pt x="451" y="478"/>
                    </a:lnTo>
                    <a:lnTo>
                      <a:pt x="512" y="418"/>
                    </a:lnTo>
                    <a:lnTo>
                      <a:pt x="512" y="401"/>
                    </a:lnTo>
                    <a:lnTo>
                      <a:pt x="556" y="357"/>
                    </a:lnTo>
                    <a:lnTo>
                      <a:pt x="462" y="258"/>
                    </a:lnTo>
                    <a:lnTo>
                      <a:pt x="462" y="99"/>
                    </a:lnTo>
                    <a:lnTo>
                      <a:pt x="358" y="0"/>
                    </a:lnTo>
                    <a:lnTo>
                      <a:pt x="226" y="0"/>
                    </a:lnTo>
                    <a:lnTo>
                      <a:pt x="165" y="55"/>
                    </a:lnTo>
                    <a:lnTo>
                      <a:pt x="165" y="77"/>
                    </a:lnTo>
                    <a:lnTo>
                      <a:pt x="165" y="187"/>
                    </a:lnTo>
                    <a:lnTo>
                      <a:pt x="0" y="346"/>
                    </a:lnTo>
                    <a:lnTo>
                      <a:pt x="0" y="544"/>
                    </a:lnTo>
                    <a:lnTo>
                      <a:pt x="66" y="616"/>
                    </a:lnTo>
                    <a:lnTo>
                      <a:pt x="66" y="731"/>
                    </a:lnTo>
                    <a:lnTo>
                      <a:pt x="22" y="775"/>
                    </a:lnTo>
                    <a:lnTo>
                      <a:pt x="143" y="891"/>
                    </a:lnTo>
                    <a:lnTo>
                      <a:pt x="143" y="830"/>
                    </a:lnTo>
                    <a:lnTo>
                      <a:pt x="187" y="830"/>
                    </a:lnTo>
                    <a:lnTo>
                      <a:pt x="286" y="830"/>
                    </a:lnTo>
                    <a:lnTo>
                      <a:pt x="391" y="924"/>
                    </a:lnTo>
                    <a:lnTo>
                      <a:pt x="391" y="924"/>
                    </a:lnTo>
                    <a:close/>
                  </a:path>
                </a:pathLst>
              </a:custGeom>
              <a:solidFill>
                <a:srgbClr val="7DDE70"/>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62" name="Freeform 11">
                <a:extLst>
                  <a:ext uri="{FF2B5EF4-FFF2-40B4-BE49-F238E27FC236}">
                    <a16:creationId xmlns:a16="http://schemas.microsoft.com/office/drawing/2014/main" id="{F4B485F5-5C35-4EB4-B485-EA423A8EACD5}"/>
                  </a:ext>
                </a:extLst>
              </p:cNvPr>
              <p:cNvSpPr>
                <a:spLocks/>
              </p:cNvSpPr>
              <p:nvPr/>
            </p:nvSpPr>
            <p:spPr bwMode="auto">
              <a:xfrm>
                <a:off x="7355655" y="2683925"/>
                <a:ext cx="677594" cy="1393386"/>
              </a:xfrm>
              <a:custGeom>
                <a:avLst/>
                <a:gdLst>
                  <a:gd name="T0" fmla="*/ 93 w 396"/>
                  <a:gd name="T1" fmla="*/ 649 h 820"/>
                  <a:gd name="T2" fmla="*/ 93 w 396"/>
                  <a:gd name="T3" fmla="*/ 820 h 820"/>
                  <a:gd name="T4" fmla="*/ 126 w 396"/>
                  <a:gd name="T5" fmla="*/ 820 h 820"/>
                  <a:gd name="T6" fmla="*/ 148 w 396"/>
                  <a:gd name="T7" fmla="*/ 798 h 820"/>
                  <a:gd name="T8" fmla="*/ 148 w 396"/>
                  <a:gd name="T9" fmla="*/ 759 h 820"/>
                  <a:gd name="T10" fmla="*/ 176 w 396"/>
                  <a:gd name="T11" fmla="*/ 759 h 820"/>
                  <a:gd name="T12" fmla="*/ 192 w 396"/>
                  <a:gd name="T13" fmla="*/ 748 h 820"/>
                  <a:gd name="T14" fmla="*/ 192 w 396"/>
                  <a:gd name="T15" fmla="*/ 726 h 820"/>
                  <a:gd name="T16" fmla="*/ 220 w 396"/>
                  <a:gd name="T17" fmla="*/ 710 h 820"/>
                  <a:gd name="T18" fmla="*/ 231 w 396"/>
                  <a:gd name="T19" fmla="*/ 710 h 820"/>
                  <a:gd name="T20" fmla="*/ 231 w 396"/>
                  <a:gd name="T21" fmla="*/ 682 h 820"/>
                  <a:gd name="T22" fmla="*/ 209 w 396"/>
                  <a:gd name="T23" fmla="*/ 655 h 820"/>
                  <a:gd name="T24" fmla="*/ 209 w 396"/>
                  <a:gd name="T25" fmla="*/ 605 h 820"/>
                  <a:gd name="T26" fmla="*/ 275 w 396"/>
                  <a:gd name="T27" fmla="*/ 539 h 820"/>
                  <a:gd name="T28" fmla="*/ 275 w 396"/>
                  <a:gd name="T29" fmla="*/ 484 h 820"/>
                  <a:gd name="T30" fmla="*/ 297 w 396"/>
                  <a:gd name="T31" fmla="*/ 462 h 820"/>
                  <a:gd name="T32" fmla="*/ 341 w 396"/>
                  <a:gd name="T33" fmla="*/ 462 h 820"/>
                  <a:gd name="T34" fmla="*/ 396 w 396"/>
                  <a:gd name="T35" fmla="*/ 413 h 820"/>
                  <a:gd name="T36" fmla="*/ 396 w 396"/>
                  <a:gd name="T37" fmla="*/ 391 h 820"/>
                  <a:gd name="T38" fmla="*/ 363 w 396"/>
                  <a:gd name="T39" fmla="*/ 391 h 820"/>
                  <a:gd name="T40" fmla="*/ 363 w 396"/>
                  <a:gd name="T41" fmla="*/ 297 h 820"/>
                  <a:gd name="T42" fmla="*/ 302 w 396"/>
                  <a:gd name="T43" fmla="*/ 297 h 820"/>
                  <a:gd name="T44" fmla="*/ 187 w 396"/>
                  <a:gd name="T45" fmla="*/ 187 h 820"/>
                  <a:gd name="T46" fmla="*/ 187 w 396"/>
                  <a:gd name="T47" fmla="*/ 83 h 820"/>
                  <a:gd name="T48" fmla="*/ 170 w 396"/>
                  <a:gd name="T49" fmla="*/ 61 h 820"/>
                  <a:gd name="T50" fmla="*/ 170 w 396"/>
                  <a:gd name="T51" fmla="*/ 44 h 820"/>
                  <a:gd name="T52" fmla="*/ 181 w 396"/>
                  <a:gd name="T53" fmla="*/ 22 h 820"/>
                  <a:gd name="T54" fmla="*/ 154 w 396"/>
                  <a:gd name="T55" fmla="*/ 0 h 820"/>
                  <a:gd name="T56" fmla="*/ 110 w 396"/>
                  <a:gd name="T57" fmla="*/ 44 h 820"/>
                  <a:gd name="T58" fmla="*/ 110 w 396"/>
                  <a:gd name="T59" fmla="*/ 61 h 820"/>
                  <a:gd name="T60" fmla="*/ 49 w 396"/>
                  <a:gd name="T61" fmla="*/ 121 h 820"/>
                  <a:gd name="T62" fmla="*/ 49 w 396"/>
                  <a:gd name="T63" fmla="*/ 132 h 820"/>
                  <a:gd name="T64" fmla="*/ 71 w 396"/>
                  <a:gd name="T65" fmla="*/ 132 h 820"/>
                  <a:gd name="T66" fmla="*/ 71 w 396"/>
                  <a:gd name="T67" fmla="*/ 182 h 820"/>
                  <a:gd name="T68" fmla="*/ 0 w 396"/>
                  <a:gd name="T69" fmla="*/ 253 h 820"/>
                  <a:gd name="T70" fmla="*/ 49 w 396"/>
                  <a:gd name="T71" fmla="*/ 297 h 820"/>
                  <a:gd name="T72" fmla="*/ 49 w 396"/>
                  <a:gd name="T73" fmla="*/ 341 h 820"/>
                  <a:gd name="T74" fmla="*/ 143 w 396"/>
                  <a:gd name="T75" fmla="*/ 429 h 820"/>
                  <a:gd name="T76" fmla="*/ 143 w 396"/>
                  <a:gd name="T77" fmla="*/ 457 h 820"/>
                  <a:gd name="T78" fmla="*/ 66 w 396"/>
                  <a:gd name="T79" fmla="*/ 457 h 820"/>
                  <a:gd name="T80" fmla="*/ 49 w 396"/>
                  <a:gd name="T81" fmla="*/ 473 h 820"/>
                  <a:gd name="T82" fmla="*/ 49 w 396"/>
                  <a:gd name="T83" fmla="*/ 567 h 820"/>
                  <a:gd name="T84" fmla="*/ 49 w 396"/>
                  <a:gd name="T85" fmla="*/ 611 h 820"/>
                  <a:gd name="T86" fmla="*/ 93 w 396"/>
                  <a:gd name="T87" fmla="*/ 649 h 820"/>
                  <a:gd name="T88" fmla="*/ 93 w 396"/>
                  <a:gd name="T89" fmla="*/ 64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6" h="820">
                    <a:moveTo>
                      <a:pt x="93" y="649"/>
                    </a:moveTo>
                    <a:lnTo>
                      <a:pt x="93" y="820"/>
                    </a:lnTo>
                    <a:lnTo>
                      <a:pt x="126" y="820"/>
                    </a:lnTo>
                    <a:lnTo>
                      <a:pt x="148" y="798"/>
                    </a:lnTo>
                    <a:lnTo>
                      <a:pt x="148" y="759"/>
                    </a:lnTo>
                    <a:lnTo>
                      <a:pt x="176" y="759"/>
                    </a:lnTo>
                    <a:lnTo>
                      <a:pt x="192" y="748"/>
                    </a:lnTo>
                    <a:lnTo>
                      <a:pt x="192" y="726"/>
                    </a:lnTo>
                    <a:lnTo>
                      <a:pt x="220" y="710"/>
                    </a:lnTo>
                    <a:lnTo>
                      <a:pt x="231" y="710"/>
                    </a:lnTo>
                    <a:lnTo>
                      <a:pt x="231" y="682"/>
                    </a:lnTo>
                    <a:lnTo>
                      <a:pt x="209" y="655"/>
                    </a:lnTo>
                    <a:lnTo>
                      <a:pt x="209" y="605"/>
                    </a:lnTo>
                    <a:lnTo>
                      <a:pt x="275" y="539"/>
                    </a:lnTo>
                    <a:lnTo>
                      <a:pt x="275" y="484"/>
                    </a:lnTo>
                    <a:lnTo>
                      <a:pt x="297" y="462"/>
                    </a:lnTo>
                    <a:lnTo>
                      <a:pt x="341" y="462"/>
                    </a:lnTo>
                    <a:lnTo>
                      <a:pt x="396" y="413"/>
                    </a:lnTo>
                    <a:lnTo>
                      <a:pt x="396" y="391"/>
                    </a:lnTo>
                    <a:lnTo>
                      <a:pt x="363" y="391"/>
                    </a:lnTo>
                    <a:lnTo>
                      <a:pt x="363" y="297"/>
                    </a:lnTo>
                    <a:lnTo>
                      <a:pt x="302" y="297"/>
                    </a:lnTo>
                    <a:lnTo>
                      <a:pt x="187" y="187"/>
                    </a:lnTo>
                    <a:lnTo>
                      <a:pt x="187" y="83"/>
                    </a:lnTo>
                    <a:lnTo>
                      <a:pt x="170" y="61"/>
                    </a:lnTo>
                    <a:lnTo>
                      <a:pt x="170" y="44"/>
                    </a:lnTo>
                    <a:lnTo>
                      <a:pt x="181" y="22"/>
                    </a:lnTo>
                    <a:lnTo>
                      <a:pt x="154" y="0"/>
                    </a:lnTo>
                    <a:lnTo>
                      <a:pt x="110" y="44"/>
                    </a:lnTo>
                    <a:lnTo>
                      <a:pt x="110" y="61"/>
                    </a:lnTo>
                    <a:lnTo>
                      <a:pt x="49" y="121"/>
                    </a:lnTo>
                    <a:lnTo>
                      <a:pt x="49" y="132"/>
                    </a:lnTo>
                    <a:lnTo>
                      <a:pt x="71" y="132"/>
                    </a:lnTo>
                    <a:lnTo>
                      <a:pt x="71" y="182"/>
                    </a:lnTo>
                    <a:lnTo>
                      <a:pt x="0" y="253"/>
                    </a:lnTo>
                    <a:lnTo>
                      <a:pt x="49" y="297"/>
                    </a:lnTo>
                    <a:lnTo>
                      <a:pt x="49" y="341"/>
                    </a:lnTo>
                    <a:lnTo>
                      <a:pt x="143" y="429"/>
                    </a:lnTo>
                    <a:lnTo>
                      <a:pt x="143" y="457"/>
                    </a:lnTo>
                    <a:lnTo>
                      <a:pt x="66" y="457"/>
                    </a:lnTo>
                    <a:lnTo>
                      <a:pt x="49" y="473"/>
                    </a:lnTo>
                    <a:lnTo>
                      <a:pt x="49" y="567"/>
                    </a:lnTo>
                    <a:lnTo>
                      <a:pt x="49" y="611"/>
                    </a:lnTo>
                    <a:lnTo>
                      <a:pt x="93" y="649"/>
                    </a:lnTo>
                    <a:lnTo>
                      <a:pt x="93" y="649"/>
                    </a:lnTo>
                    <a:close/>
                  </a:path>
                </a:pathLst>
              </a:custGeom>
              <a:solidFill>
                <a:srgbClr val="7DDE70"/>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12">
                <a:extLst>
                  <a:ext uri="{FF2B5EF4-FFF2-40B4-BE49-F238E27FC236}">
                    <a16:creationId xmlns:a16="http://schemas.microsoft.com/office/drawing/2014/main" id="{1C434CA7-9D53-4B88-A274-3FBE9E3CEF1E}"/>
                  </a:ext>
                </a:extLst>
              </p:cNvPr>
              <p:cNvSpPr>
                <a:spLocks/>
              </p:cNvSpPr>
              <p:nvPr/>
            </p:nvSpPr>
            <p:spPr bwMode="auto">
              <a:xfrm>
                <a:off x="7598655" y="2738001"/>
                <a:ext cx="706682" cy="1644876"/>
              </a:xfrm>
              <a:custGeom>
                <a:avLst/>
                <a:gdLst>
                  <a:gd name="T0" fmla="*/ 39 w 413"/>
                  <a:gd name="T1" fmla="*/ 853 h 968"/>
                  <a:gd name="T2" fmla="*/ 66 w 413"/>
                  <a:gd name="T3" fmla="*/ 886 h 968"/>
                  <a:gd name="T4" fmla="*/ 121 w 413"/>
                  <a:gd name="T5" fmla="*/ 886 h 968"/>
                  <a:gd name="T6" fmla="*/ 165 w 413"/>
                  <a:gd name="T7" fmla="*/ 924 h 968"/>
                  <a:gd name="T8" fmla="*/ 248 w 413"/>
                  <a:gd name="T9" fmla="*/ 924 h 968"/>
                  <a:gd name="T10" fmla="*/ 297 w 413"/>
                  <a:gd name="T11" fmla="*/ 968 h 968"/>
                  <a:gd name="T12" fmla="*/ 330 w 413"/>
                  <a:gd name="T13" fmla="*/ 968 h 968"/>
                  <a:gd name="T14" fmla="*/ 352 w 413"/>
                  <a:gd name="T15" fmla="*/ 952 h 968"/>
                  <a:gd name="T16" fmla="*/ 374 w 413"/>
                  <a:gd name="T17" fmla="*/ 952 h 968"/>
                  <a:gd name="T18" fmla="*/ 374 w 413"/>
                  <a:gd name="T19" fmla="*/ 506 h 968"/>
                  <a:gd name="T20" fmla="*/ 341 w 413"/>
                  <a:gd name="T21" fmla="*/ 506 h 968"/>
                  <a:gd name="T22" fmla="*/ 341 w 413"/>
                  <a:gd name="T23" fmla="*/ 391 h 968"/>
                  <a:gd name="T24" fmla="*/ 413 w 413"/>
                  <a:gd name="T25" fmla="*/ 325 h 968"/>
                  <a:gd name="T26" fmla="*/ 413 w 413"/>
                  <a:gd name="T27" fmla="*/ 259 h 968"/>
                  <a:gd name="T28" fmla="*/ 275 w 413"/>
                  <a:gd name="T29" fmla="*/ 259 h 968"/>
                  <a:gd name="T30" fmla="*/ 77 w 413"/>
                  <a:gd name="T31" fmla="*/ 72 h 968"/>
                  <a:gd name="T32" fmla="*/ 77 w 413"/>
                  <a:gd name="T33" fmla="*/ 39 h 968"/>
                  <a:gd name="T34" fmla="*/ 33 w 413"/>
                  <a:gd name="T35" fmla="*/ 0 h 968"/>
                  <a:gd name="T36" fmla="*/ 22 w 413"/>
                  <a:gd name="T37" fmla="*/ 22 h 968"/>
                  <a:gd name="T38" fmla="*/ 22 w 413"/>
                  <a:gd name="T39" fmla="*/ 39 h 968"/>
                  <a:gd name="T40" fmla="*/ 39 w 413"/>
                  <a:gd name="T41" fmla="*/ 61 h 968"/>
                  <a:gd name="T42" fmla="*/ 39 w 413"/>
                  <a:gd name="T43" fmla="*/ 165 h 968"/>
                  <a:gd name="T44" fmla="*/ 154 w 413"/>
                  <a:gd name="T45" fmla="*/ 275 h 968"/>
                  <a:gd name="T46" fmla="*/ 215 w 413"/>
                  <a:gd name="T47" fmla="*/ 275 h 968"/>
                  <a:gd name="T48" fmla="*/ 215 w 413"/>
                  <a:gd name="T49" fmla="*/ 369 h 968"/>
                  <a:gd name="T50" fmla="*/ 248 w 413"/>
                  <a:gd name="T51" fmla="*/ 369 h 968"/>
                  <a:gd name="T52" fmla="*/ 248 w 413"/>
                  <a:gd name="T53" fmla="*/ 391 h 968"/>
                  <a:gd name="T54" fmla="*/ 193 w 413"/>
                  <a:gd name="T55" fmla="*/ 440 h 968"/>
                  <a:gd name="T56" fmla="*/ 149 w 413"/>
                  <a:gd name="T57" fmla="*/ 440 h 968"/>
                  <a:gd name="T58" fmla="*/ 127 w 413"/>
                  <a:gd name="T59" fmla="*/ 462 h 968"/>
                  <a:gd name="T60" fmla="*/ 127 w 413"/>
                  <a:gd name="T61" fmla="*/ 517 h 968"/>
                  <a:gd name="T62" fmla="*/ 61 w 413"/>
                  <a:gd name="T63" fmla="*/ 583 h 968"/>
                  <a:gd name="T64" fmla="*/ 61 w 413"/>
                  <a:gd name="T65" fmla="*/ 633 h 968"/>
                  <a:gd name="T66" fmla="*/ 83 w 413"/>
                  <a:gd name="T67" fmla="*/ 660 h 968"/>
                  <a:gd name="T68" fmla="*/ 83 w 413"/>
                  <a:gd name="T69" fmla="*/ 688 h 968"/>
                  <a:gd name="T70" fmla="*/ 72 w 413"/>
                  <a:gd name="T71" fmla="*/ 688 h 968"/>
                  <a:gd name="T72" fmla="*/ 44 w 413"/>
                  <a:gd name="T73" fmla="*/ 704 h 968"/>
                  <a:gd name="T74" fmla="*/ 44 w 413"/>
                  <a:gd name="T75" fmla="*/ 726 h 968"/>
                  <a:gd name="T76" fmla="*/ 28 w 413"/>
                  <a:gd name="T77" fmla="*/ 737 h 968"/>
                  <a:gd name="T78" fmla="*/ 0 w 413"/>
                  <a:gd name="T79" fmla="*/ 737 h 968"/>
                  <a:gd name="T80" fmla="*/ 0 w 413"/>
                  <a:gd name="T81" fmla="*/ 776 h 968"/>
                  <a:gd name="T82" fmla="*/ 39 w 413"/>
                  <a:gd name="T83" fmla="*/ 814 h 968"/>
                  <a:gd name="T84" fmla="*/ 39 w 413"/>
                  <a:gd name="T85" fmla="*/ 853 h 968"/>
                  <a:gd name="T86" fmla="*/ 39 w 413"/>
                  <a:gd name="T87" fmla="*/ 853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3" h="968">
                    <a:moveTo>
                      <a:pt x="39" y="853"/>
                    </a:moveTo>
                    <a:lnTo>
                      <a:pt x="66" y="886"/>
                    </a:lnTo>
                    <a:lnTo>
                      <a:pt x="121" y="886"/>
                    </a:lnTo>
                    <a:lnTo>
                      <a:pt x="165" y="924"/>
                    </a:lnTo>
                    <a:lnTo>
                      <a:pt x="248" y="924"/>
                    </a:lnTo>
                    <a:lnTo>
                      <a:pt x="297" y="968"/>
                    </a:lnTo>
                    <a:lnTo>
                      <a:pt x="330" y="968"/>
                    </a:lnTo>
                    <a:lnTo>
                      <a:pt x="352" y="952"/>
                    </a:lnTo>
                    <a:lnTo>
                      <a:pt x="374" y="952"/>
                    </a:lnTo>
                    <a:lnTo>
                      <a:pt x="374" y="506"/>
                    </a:lnTo>
                    <a:lnTo>
                      <a:pt x="341" y="506"/>
                    </a:lnTo>
                    <a:lnTo>
                      <a:pt x="341" y="391"/>
                    </a:lnTo>
                    <a:lnTo>
                      <a:pt x="413" y="325"/>
                    </a:lnTo>
                    <a:lnTo>
                      <a:pt x="413" y="259"/>
                    </a:lnTo>
                    <a:lnTo>
                      <a:pt x="275" y="259"/>
                    </a:lnTo>
                    <a:lnTo>
                      <a:pt x="77" y="72"/>
                    </a:lnTo>
                    <a:lnTo>
                      <a:pt x="77" y="39"/>
                    </a:lnTo>
                    <a:lnTo>
                      <a:pt x="33" y="0"/>
                    </a:lnTo>
                    <a:lnTo>
                      <a:pt x="22" y="22"/>
                    </a:lnTo>
                    <a:lnTo>
                      <a:pt x="22" y="39"/>
                    </a:lnTo>
                    <a:lnTo>
                      <a:pt x="39" y="61"/>
                    </a:lnTo>
                    <a:lnTo>
                      <a:pt x="39" y="165"/>
                    </a:lnTo>
                    <a:lnTo>
                      <a:pt x="154" y="275"/>
                    </a:lnTo>
                    <a:lnTo>
                      <a:pt x="215" y="275"/>
                    </a:lnTo>
                    <a:lnTo>
                      <a:pt x="215" y="369"/>
                    </a:lnTo>
                    <a:lnTo>
                      <a:pt x="248" y="369"/>
                    </a:lnTo>
                    <a:lnTo>
                      <a:pt x="248" y="391"/>
                    </a:lnTo>
                    <a:lnTo>
                      <a:pt x="193" y="440"/>
                    </a:lnTo>
                    <a:lnTo>
                      <a:pt x="149" y="440"/>
                    </a:lnTo>
                    <a:lnTo>
                      <a:pt x="127" y="462"/>
                    </a:lnTo>
                    <a:lnTo>
                      <a:pt x="127" y="517"/>
                    </a:lnTo>
                    <a:lnTo>
                      <a:pt x="61" y="583"/>
                    </a:lnTo>
                    <a:lnTo>
                      <a:pt x="61" y="633"/>
                    </a:lnTo>
                    <a:lnTo>
                      <a:pt x="83" y="660"/>
                    </a:lnTo>
                    <a:lnTo>
                      <a:pt x="83" y="688"/>
                    </a:lnTo>
                    <a:lnTo>
                      <a:pt x="72" y="688"/>
                    </a:lnTo>
                    <a:lnTo>
                      <a:pt x="44" y="704"/>
                    </a:lnTo>
                    <a:lnTo>
                      <a:pt x="44" y="726"/>
                    </a:lnTo>
                    <a:lnTo>
                      <a:pt x="28" y="737"/>
                    </a:lnTo>
                    <a:lnTo>
                      <a:pt x="0" y="737"/>
                    </a:lnTo>
                    <a:lnTo>
                      <a:pt x="0" y="776"/>
                    </a:lnTo>
                    <a:lnTo>
                      <a:pt x="39" y="814"/>
                    </a:lnTo>
                    <a:lnTo>
                      <a:pt x="39" y="853"/>
                    </a:lnTo>
                    <a:lnTo>
                      <a:pt x="39" y="853"/>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Freeform 15">
                <a:extLst>
                  <a:ext uri="{FF2B5EF4-FFF2-40B4-BE49-F238E27FC236}">
                    <a16:creationId xmlns:a16="http://schemas.microsoft.com/office/drawing/2014/main" id="{35546A3D-503B-4D20-899F-5BF2CCC533A0}"/>
                  </a:ext>
                </a:extLst>
              </p:cNvPr>
              <p:cNvSpPr>
                <a:spLocks/>
              </p:cNvSpPr>
              <p:nvPr/>
            </p:nvSpPr>
            <p:spPr bwMode="auto">
              <a:xfrm>
                <a:off x="7071638" y="3738859"/>
                <a:ext cx="1054034" cy="934589"/>
              </a:xfrm>
              <a:custGeom>
                <a:avLst/>
                <a:gdLst>
                  <a:gd name="T0" fmla="*/ 473 w 616"/>
                  <a:gd name="T1" fmla="*/ 335 h 550"/>
                  <a:gd name="T2" fmla="*/ 429 w 616"/>
                  <a:gd name="T3" fmla="*/ 297 h 550"/>
                  <a:gd name="T4" fmla="*/ 374 w 616"/>
                  <a:gd name="T5" fmla="*/ 297 h 550"/>
                  <a:gd name="T6" fmla="*/ 347 w 616"/>
                  <a:gd name="T7" fmla="*/ 264 h 550"/>
                  <a:gd name="T8" fmla="*/ 347 w 616"/>
                  <a:gd name="T9" fmla="*/ 225 h 550"/>
                  <a:gd name="T10" fmla="*/ 308 w 616"/>
                  <a:gd name="T11" fmla="*/ 187 h 550"/>
                  <a:gd name="T12" fmla="*/ 286 w 616"/>
                  <a:gd name="T13" fmla="*/ 209 h 550"/>
                  <a:gd name="T14" fmla="*/ 253 w 616"/>
                  <a:gd name="T15" fmla="*/ 209 h 550"/>
                  <a:gd name="T16" fmla="*/ 253 w 616"/>
                  <a:gd name="T17" fmla="*/ 38 h 550"/>
                  <a:gd name="T18" fmla="*/ 209 w 616"/>
                  <a:gd name="T19" fmla="*/ 0 h 550"/>
                  <a:gd name="T20" fmla="*/ 0 w 616"/>
                  <a:gd name="T21" fmla="*/ 187 h 550"/>
                  <a:gd name="T22" fmla="*/ 0 w 616"/>
                  <a:gd name="T23" fmla="*/ 253 h 550"/>
                  <a:gd name="T24" fmla="*/ 77 w 616"/>
                  <a:gd name="T25" fmla="*/ 330 h 550"/>
                  <a:gd name="T26" fmla="*/ 99 w 616"/>
                  <a:gd name="T27" fmla="*/ 302 h 550"/>
                  <a:gd name="T28" fmla="*/ 127 w 616"/>
                  <a:gd name="T29" fmla="*/ 302 h 550"/>
                  <a:gd name="T30" fmla="*/ 149 w 616"/>
                  <a:gd name="T31" fmla="*/ 335 h 550"/>
                  <a:gd name="T32" fmla="*/ 132 w 616"/>
                  <a:gd name="T33" fmla="*/ 352 h 550"/>
                  <a:gd name="T34" fmla="*/ 132 w 616"/>
                  <a:gd name="T35" fmla="*/ 401 h 550"/>
                  <a:gd name="T36" fmla="*/ 116 w 616"/>
                  <a:gd name="T37" fmla="*/ 418 h 550"/>
                  <a:gd name="T38" fmla="*/ 116 w 616"/>
                  <a:gd name="T39" fmla="*/ 445 h 550"/>
                  <a:gd name="T40" fmla="*/ 160 w 616"/>
                  <a:gd name="T41" fmla="*/ 445 h 550"/>
                  <a:gd name="T42" fmla="*/ 215 w 616"/>
                  <a:gd name="T43" fmla="*/ 495 h 550"/>
                  <a:gd name="T44" fmla="*/ 253 w 616"/>
                  <a:gd name="T45" fmla="*/ 495 h 550"/>
                  <a:gd name="T46" fmla="*/ 264 w 616"/>
                  <a:gd name="T47" fmla="*/ 478 h 550"/>
                  <a:gd name="T48" fmla="*/ 303 w 616"/>
                  <a:gd name="T49" fmla="*/ 478 h 550"/>
                  <a:gd name="T50" fmla="*/ 330 w 616"/>
                  <a:gd name="T51" fmla="*/ 511 h 550"/>
                  <a:gd name="T52" fmla="*/ 429 w 616"/>
                  <a:gd name="T53" fmla="*/ 511 h 550"/>
                  <a:gd name="T54" fmla="*/ 446 w 616"/>
                  <a:gd name="T55" fmla="*/ 495 h 550"/>
                  <a:gd name="T56" fmla="*/ 457 w 616"/>
                  <a:gd name="T57" fmla="*/ 495 h 550"/>
                  <a:gd name="T58" fmla="*/ 457 w 616"/>
                  <a:gd name="T59" fmla="*/ 522 h 550"/>
                  <a:gd name="T60" fmla="*/ 495 w 616"/>
                  <a:gd name="T61" fmla="*/ 550 h 550"/>
                  <a:gd name="T62" fmla="*/ 616 w 616"/>
                  <a:gd name="T63" fmla="*/ 550 h 550"/>
                  <a:gd name="T64" fmla="*/ 567 w 616"/>
                  <a:gd name="T65" fmla="*/ 517 h 550"/>
                  <a:gd name="T66" fmla="*/ 567 w 616"/>
                  <a:gd name="T67" fmla="*/ 418 h 550"/>
                  <a:gd name="T68" fmla="*/ 605 w 616"/>
                  <a:gd name="T69" fmla="*/ 379 h 550"/>
                  <a:gd name="T70" fmla="*/ 556 w 616"/>
                  <a:gd name="T71" fmla="*/ 335 h 550"/>
                  <a:gd name="T72" fmla="*/ 473 w 616"/>
                  <a:gd name="T73" fmla="*/ 335 h 550"/>
                  <a:gd name="T74" fmla="*/ 473 w 616"/>
                  <a:gd name="T75" fmla="*/ 33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6" h="550">
                    <a:moveTo>
                      <a:pt x="473" y="335"/>
                    </a:moveTo>
                    <a:lnTo>
                      <a:pt x="429" y="297"/>
                    </a:lnTo>
                    <a:lnTo>
                      <a:pt x="374" y="297"/>
                    </a:lnTo>
                    <a:lnTo>
                      <a:pt x="347" y="264"/>
                    </a:lnTo>
                    <a:lnTo>
                      <a:pt x="347" y="225"/>
                    </a:lnTo>
                    <a:lnTo>
                      <a:pt x="308" y="187"/>
                    </a:lnTo>
                    <a:lnTo>
                      <a:pt x="286" y="209"/>
                    </a:lnTo>
                    <a:lnTo>
                      <a:pt x="253" y="209"/>
                    </a:lnTo>
                    <a:lnTo>
                      <a:pt x="253" y="38"/>
                    </a:lnTo>
                    <a:lnTo>
                      <a:pt x="209" y="0"/>
                    </a:lnTo>
                    <a:lnTo>
                      <a:pt x="0" y="187"/>
                    </a:lnTo>
                    <a:lnTo>
                      <a:pt x="0" y="253"/>
                    </a:lnTo>
                    <a:lnTo>
                      <a:pt x="77" y="330"/>
                    </a:lnTo>
                    <a:lnTo>
                      <a:pt x="99" y="302"/>
                    </a:lnTo>
                    <a:lnTo>
                      <a:pt x="127" y="302"/>
                    </a:lnTo>
                    <a:lnTo>
                      <a:pt x="149" y="335"/>
                    </a:lnTo>
                    <a:lnTo>
                      <a:pt x="132" y="352"/>
                    </a:lnTo>
                    <a:lnTo>
                      <a:pt x="132" y="401"/>
                    </a:lnTo>
                    <a:lnTo>
                      <a:pt x="116" y="418"/>
                    </a:lnTo>
                    <a:lnTo>
                      <a:pt x="116" y="445"/>
                    </a:lnTo>
                    <a:lnTo>
                      <a:pt x="160" y="445"/>
                    </a:lnTo>
                    <a:lnTo>
                      <a:pt x="215" y="495"/>
                    </a:lnTo>
                    <a:lnTo>
                      <a:pt x="253" y="495"/>
                    </a:lnTo>
                    <a:lnTo>
                      <a:pt x="264" y="478"/>
                    </a:lnTo>
                    <a:lnTo>
                      <a:pt x="303" y="478"/>
                    </a:lnTo>
                    <a:lnTo>
                      <a:pt x="330" y="511"/>
                    </a:lnTo>
                    <a:lnTo>
                      <a:pt x="429" y="511"/>
                    </a:lnTo>
                    <a:lnTo>
                      <a:pt x="446" y="495"/>
                    </a:lnTo>
                    <a:lnTo>
                      <a:pt x="457" y="495"/>
                    </a:lnTo>
                    <a:lnTo>
                      <a:pt x="457" y="522"/>
                    </a:lnTo>
                    <a:lnTo>
                      <a:pt x="495" y="550"/>
                    </a:lnTo>
                    <a:lnTo>
                      <a:pt x="616" y="550"/>
                    </a:lnTo>
                    <a:lnTo>
                      <a:pt x="567" y="517"/>
                    </a:lnTo>
                    <a:lnTo>
                      <a:pt x="567" y="418"/>
                    </a:lnTo>
                    <a:lnTo>
                      <a:pt x="605" y="379"/>
                    </a:lnTo>
                    <a:lnTo>
                      <a:pt x="556" y="335"/>
                    </a:lnTo>
                    <a:lnTo>
                      <a:pt x="473" y="335"/>
                    </a:lnTo>
                    <a:lnTo>
                      <a:pt x="473" y="335"/>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Freeform 16">
                <a:extLst>
                  <a:ext uri="{FF2B5EF4-FFF2-40B4-BE49-F238E27FC236}">
                    <a16:creationId xmlns:a16="http://schemas.microsoft.com/office/drawing/2014/main" id="{EB12D72D-A5CF-473A-82D5-DC0DA12F6EF0}"/>
                  </a:ext>
                </a:extLst>
              </p:cNvPr>
              <p:cNvSpPr>
                <a:spLocks/>
              </p:cNvSpPr>
              <p:nvPr/>
            </p:nvSpPr>
            <p:spPr bwMode="auto">
              <a:xfrm>
                <a:off x="7081904" y="4495026"/>
                <a:ext cx="629683" cy="570948"/>
              </a:xfrm>
              <a:custGeom>
                <a:avLst/>
                <a:gdLst>
                  <a:gd name="T0" fmla="*/ 242 w 368"/>
                  <a:gd name="T1" fmla="*/ 198 h 336"/>
                  <a:gd name="T2" fmla="*/ 242 w 368"/>
                  <a:gd name="T3" fmla="*/ 176 h 336"/>
                  <a:gd name="T4" fmla="*/ 258 w 368"/>
                  <a:gd name="T5" fmla="*/ 165 h 336"/>
                  <a:gd name="T6" fmla="*/ 297 w 368"/>
                  <a:gd name="T7" fmla="*/ 165 h 336"/>
                  <a:gd name="T8" fmla="*/ 368 w 368"/>
                  <a:gd name="T9" fmla="*/ 105 h 336"/>
                  <a:gd name="T10" fmla="*/ 368 w 368"/>
                  <a:gd name="T11" fmla="*/ 66 h 336"/>
                  <a:gd name="T12" fmla="*/ 324 w 368"/>
                  <a:gd name="T13" fmla="*/ 66 h 336"/>
                  <a:gd name="T14" fmla="*/ 297 w 368"/>
                  <a:gd name="T15" fmla="*/ 33 h 336"/>
                  <a:gd name="T16" fmla="*/ 258 w 368"/>
                  <a:gd name="T17" fmla="*/ 33 h 336"/>
                  <a:gd name="T18" fmla="*/ 247 w 368"/>
                  <a:gd name="T19" fmla="*/ 50 h 336"/>
                  <a:gd name="T20" fmla="*/ 209 w 368"/>
                  <a:gd name="T21" fmla="*/ 50 h 336"/>
                  <a:gd name="T22" fmla="*/ 154 w 368"/>
                  <a:gd name="T23" fmla="*/ 0 h 336"/>
                  <a:gd name="T24" fmla="*/ 110 w 368"/>
                  <a:gd name="T25" fmla="*/ 0 h 336"/>
                  <a:gd name="T26" fmla="*/ 110 w 368"/>
                  <a:gd name="T27" fmla="*/ 22 h 336"/>
                  <a:gd name="T28" fmla="*/ 71 w 368"/>
                  <a:gd name="T29" fmla="*/ 50 h 336"/>
                  <a:gd name="T30" fmla="*/ 93 w 368"/>
                  <a:gd name="T31" fmla="*/ 72 h 336"/>
                  <a:gd name="T32" fmla="*/ 93 w 368"/>
                  <a:gd name="T33" fmla="*/ 105 h 336"/>
                  <a:gd name="T34" fmla="*/ 22 w 368"/>
                  <a:gd name="T35" fmla="*/ 165 h 336"/>
                  <a:gd name="T36" fmla="*/ 22 w 368"/>
                  <a:gd name="T37" fmla="*/ 198 h 336"/>
                  <a:gd name="T38" fmla="*/ 44 w 368"/>
                  <a:gd name="T39" fmla="*/ 198 h 336"/>
                  <a:gd name="T40" fmla="*/ 55 w 368"/>
                  <a:gd name="T41" fmla="*/ 204 h 336"/>
                  <a:gd name="T42" fmla="*/ 0 w 368"/>
                  <a:gd name="T43" fmla="*/ 259 h 336"/>
                  <a:gd name="T44" fmla="*/ 55 w 368"/>
                  <a:gd name="T45" fmla="*/ 303 h 336"/>
                  <a:gd name="T46" fmla="*/ 165 w 368"/>
                  <a:gd name="T47" fmla="*/ 303 h 336"/>
                  <a:gd name="T48" fmla="*/ 187 w 368"/>
                  <a:gd name="T49" fmla="*/ 336 h 336"/>
                  <a:gd name="T50" fmla="*/ 214 w 368"/>
                  <a:gd name="T51" fmla="*/ 303 h 336"/>
                  <a:gd name="T52" fmla="*/ 236 w 368"/>
                  <a:gd name="T53" fmla="*/ 336 h 336"/>
                  <a:gd name="T54" fmla="*/ 264 w 368"/>
                  <a:gd name="T55" fmla="*/ 303 h 336"/>
                  <a:gd name="T56" fmla="*/ 286 w 368"/>
                  <a:gd name="T57" fmla="*/ 303 h 336"/>
                  <a:gd name="T58" fmla="*/ 286 w 368"/>
                  <a:gd name="T59" fmla="*/ 242 h 336"/>
                  <a:gd name="T60" fmla="*/ 242 w 368"/>
                  <a:gd name="T61" fmla="*/ 198 h 336"/>
                  <a:gd name="T62" fmla="*/ 242 w 368"/>
                  <a:gd name="T63" fmla="*/ 19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8" h="336">
                    <a:moveTo>
                      <a:pt x="242" y="198"/>
                    </a:moveTo>
                    <a:lnTo>
                      <a:pt x="242" y="176"/>
                    </a:lnTo>
                    <a:lnTo>
                      <a:pt x="258" y="165"/>
                    </a:lnTo>
                    <a:lnTo>
                      <a:pt x="297" y="165"/>
                    </a:lnTo>
                    <a:lnTo>
                      <a:pt x="368" y="105"/>
                    </a:lnTo>
                    <a:lnTo>
                      <a:pt x="368" y="66"/>
                    </a:lnTo>
                    <a:lnTo>
                      <a:pt x="324" y="66"/>
                    </a:lnTo>
                    <a:lnTo>
                      <a:pt x="297" y="33"/>
                    </a:lnTo>
                    <a:lnTo>
                      <a:pt x="258" y="33"/>
                    </a:lnTo>
                    <a:lnTo>
                      <a:pt x="247" y="50"/>
                    </a:lnTo>
                    <a:lnTo>
                      <a:pt x="209" y="50"/>
                    </a:lnTo>
                    <a:lnTo>
                      <a:pt x="154" y="0"/>
                    </a:lnTo>
                    <a:lnTo>
                      <a:pt x="110" y="0"/>
                    </a:lnTo>
                    <a:lnTo>
                      <a:pt x="110" y="22"/>
                    </a:lnTo>
                    <a:lnTo>
                      <a:pt x="71" y="50"/>
                    </a:lnTo>
                    <a:lnTo>
                      <a:pt x="93" y="72"/>
                    </a:lnTo>
                    <a:lnTo>
                      <a:pt x="93" y="105"/>
                    </a:lnTo>
                    <a:lnTo>
                      <a:pt x="22" y="165"/>
                    </a:lnTo>
                    <a:lnTo>
                      <a:pt x="22" y="198"/>
                    </a:lnTo>
                    <a:lnTo>
                      <a:pt x="44" y="198"/>
                    </a:lnTo>
                    <a:lnTo>
                      <a:pt x="55" y="204"/>
                    </a:lnTo>
                    <a:lnTo>
                      <a:pt x="0" y="259"/>
                    </a:lnTo>
                    <a:lnTo>
                      <a:pt x="55" y="303"/>
                    </a:lnTo>
                    <a:lnTo>
                      <a:pt x="165" y="303"/>
                    </a:lnTo>
                    <a:lnTo>
                      <a:pt x="187" y="336"/>
                    </a:lnTo>
                    <a:lnTo>
                      <a:pt x="214" y="303"/>
                    </a:lnTo>
                    <a:lnTo>
                      <a:pt x="236" y="336"/>
                    </a:lnTo>
                    <a:lnTo>
                      <a:pt x="264" y="303"/>
                    </a:lnTo>
                    <a:lnTo>
                      <a:pt x="286" y="303"/>
                    </a:lnTo>
                    <a:lnTo>
                      <a:pt x="286" y="242"/>
                    </a:lnTo>
                    <a:lnTo>
                      <a:pt x="242" y="198"/>
                    </a:lnTo>
                    <a:lnTo>
                      <a:pt x="242" y="198"/>
                    </a:lnTo>
                    <a:close/>
                  </a:path>
                </a:pathLst>
              </a:custGeom>
              <a:solidFill>
                <a:srgbClr val="7DDE70"/>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dirty="0">
                  <a:solidFill>
                    <a:prstClr val="black"/>
                  </a:solidFill>
                  <a:latin typeface="Calibri"/>
                </a:endParaRPr>
              </a:p>
            </p:txBody>
          </p:sp>
          <p:sp>
            <p:nvSpPr>
              <p:cNvPr id="66" name="Freeform 20">
                <a:extLst>
                  <a:ext uri="{FF2B5EF4-FFF2-40B4-BE49-F238E27FC236}">
                    <a16:creationId xmlns:a16="http://schemas.microsoft.com/office/drawing/2014/main" id="{24DFAEE4-48BD-40D1-8115-D06E5B74C98C}"/>
                  </a:ext>
                </a:extLst>
              </p:cNvPr>
              <p:cNvSpPr>
                <a:spLocks/>
              </p:cNvSpPr>
              <p:nvPr/>
            </p:nvSpPr>
            <p:spPr bwMode="auto">
              <a:xfrm>
                <a:off x="7703032" y="5317464"/>
                <a:ext cx="319976" cy="224302"/>
              </a:xfrm>
              <a:custGeom>
                <a:avLst/>
                <a:gdLst>
                  <a:gd name="T0" fmla="*/ 148 w 187"/>
                  <a:gd name="T1" fmla="*/ 132 h 132"/>
                  <a:gd name="T2" fmla="*/ 187 w 187"/>
                  <a:gd name="T3" fmla="*/ 110 h 132"/>
                  <a:gd name="T4" fmla="*/ 187 w 187"/>
                  <a:gd name="T5" fmla="*/ 50 h 132"/>
                  <a:gd name="T6" fmla="*/ 132 w 187"/>
                  <a:gd name="T7" fmla="*/ 0 h 132"/>
                  <a:gd name="T8" fmla="*/ 88 w 187"/>
                  <a:gd name="T9" fmla="*/ 0 h 132"/>
                  <a:gd name="T10" fmla="*/ 0 w 187"/>
                  <a:gd name="T11" fmla="*/ 77 h 132"/>
                  <a:gd name="T12" fmla="*/ 88 w 187"/>
                  <a:gd name="T13" fmla="*/ 77 h 132"/>
                  <a:gd name="T14" fmla="*/ 148 w 187"/>
                  <a:gd name="T15" fmla="*/ 132 h 132"/>
                  <a:gd name="T16" fmla="*/ 148 w 187"/>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32">
                    <a:moveTo>
                      <a:pt x="148" y="132"/>
                    </a:moveTo>
                    <a:lnTo>
                      <a:pt x="187" y="110"/>
                    </a:lnTo>
                    <a:lnTo>
                      <a:pt x="187" y="50"/>
                    </a:lnTo>
                    <a:lnTo>
                      <a:pt x="132" y="0"/>
                    </a:lnTo>
                    <a:lnTo>
                      <a:pt x="88" y="0"/>
                    </a:lnTo>
                    <a:lnTo>
                      <a:pt x="0" y="77"/>
                    </a:lnTo>
                    <a:lnTo>
                      <a:pt x="88" y="77"/>
                    </a:lnTo>
                    <a:lnTo>
                      <a:pt x="148" y="132"/>
                    </a:lnTo>
                    <a:lnTo>
                      <a:pt x="148" y="132"/>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67" name="Freeform 25">
                <a:extLst>
                  <a:ext uri="{FF2B5EF4-FFF2-40B4-BE49-F238E27FC236}">
                    <a16:creationId xmlns:a16="http://schemas.microsoft.com/office/drawing/2014/main" id="{8954ACE9-1C5D-4022-AF40-4A8C1A0BF9FF}"/>
                  </a:ext>
                </a:extLst>
              </p:cNvPr>
              <p:cNvSpPr>
                <a:spLocks/>
              </p:cNvSpPr>
              <p:nvPr/>
            </p:nvSpPr>
            <p:spPr bwMode="auto">
              <a:xfrm>
                <a:off x="7956273" y="4804291"/>
                <a:ext cx="621128" cy="841130"/>
              </a:xfrm>
              <a:custGeom>
                <a:avLst/>
                <a:gdLst>
                  <a:gd name="T0" fmla="*/ 176 w 363"/>
                  <a:gd name="T1" fmla="*/ 434 h 495"/>
                  <a:gd name="T2" fmla="*/ 231 w 363"/>
                  <a:gd name="T3" fmla="*/ 434 h 495"/>
                  <a:gd name="T4" fmla="*/ 231 w 363"/>
                  <a:gd name="T5" fmla="*/ 484 h 495"/>
                  <a:gd name="T6" fmla="*/ 363 w 363"/>
                  <a:gd name="T7" fmla="*/ 363 h 495"/>
                  <a:gd name="T8" fmla="*/ 303 w 363"/>
                  <a:gd name="T9" fmla="*/ 363 h 495"/>
                  <a:gd name="T10" fmla="*/ 264 w 363"/>
                  <a:gd name="T11" fmla="*/ 324 h 495"/>
                  <a:gd name="T12" fmla="*/ 264 w 363"/>
                  <a:gd name="T13" fmla="*/ 264 h 495"/>
                  <a:gd name="T14" fmla="*/ 286 w 363"/>
                  <a:gd name="T15" fmla="*/ 264 h 495"/>
                  <a:gd name="T16" fmla="*/ 286 w 363"/>
                  <a:gd name="T17" fmla="*/ 236 h 495"/>
                  <a:gd name="T18" fmla="*/ 215 w 363"/>
                  <a:gd name="T19" fmla="*/ 236 h 495"/>
                  <a:gd name="T20" fmla="*/ 215 w 363"/>
                  <a:gd name="T21" fmla="*/ 181 h 495"/>
                  <a:gd name="T22" fmla="*/ 259 w 363"/>
                  <a:gd name="T23" fmla="*/ 137 h 495"/>
                  <a:gd name="T24" fmla="*/ 259 w 363"/>
                  <a:gd name="T25" fmla="*/ 88 h 495"/>
                  <a:gd name="T26" fmla="*/ 187 w 363"/>
                  <a:gd name="T27" fmla="*/ 88 h 495"/>
                  <a:gd name="T28" fmla="*/ 187 w 363"/>
                  <a:gd name="T29" fmla="*/ 49 h 495"/>
                  <a:gd name="T30" fmla="*/ 138 w 363"/>
                  <a:gd name="T31" fmla="*/ 0 h 495"/>
                  <a:gd name="T32" fmla="*/ 138 w 363"/>
                  <a:gd name="T33" fmla="*/ 44 h 495"/>
                  <a:gd name="T34" fmla="*/ 110 w 363"/>
                  <a:gd name="T35" fmla="*/ 82 h 495"/>
                  <a:gd name="T36" fmla="*/ 110 w 363"/>
                  <a:gd name="T37" fmla="*/ 170 h 495"/>
                  <a:gd name="T38" fmla="*/ 176 w 363"/>
                  <a:gd name="T39" fmla="*/ 247 h 495"/>
                  <a:gd name="T40" fmla="*/ 116 w 363"/>
                  <a:gd name="T41" fmla="*/ 297 h 495"/>
                  <a:gd name="T42" fmla="*/ 77 w 363"/>
                  <a:gd name="T43" fmla="*/ 253 h 495"/>
                  <a:gd name="T44" fmla="*/ 39 w 363"/>
                  <a:gd name="T45" fmla="*/ 253 h 495"/>
                  <a:gd name="T46" fmla="*/ 39 w 363"/>
                  <a:gd name="T47" fmla="*/ 412 h 495"/>
                  <a:gd name="T48" fmla="*/ 0 w 363"/>
                  <a:gd name="T49" fmla="*/ 434 h 495"/>
                  <a:gd name="T50" fmla="*/ 0 w 363"/>
                  <a:gd name="T51" fmla="*/ 456 h 495"/>
                  <a:gd name="T52" fmla="*/ 99 w 363"/>
                  <a:gd name="T53" fmla="*/ 456 h 495"/>
                  <a:gd name="T54" fmla="*/ 138 w 363"/>
                  <a:gd name="T55" fmla="*/ 495 h 495"/>
                  <a:gd name="T56" fmla="*/ 176 w 363"/>
                  <a:gd name="T57" fmla="*/ 495 h 495"/>
                  <a:gd name="T58" fmla="*/ 176 w 363"/>
                  <a:gd name="T59" fmla="*/ 434 h 495"/>
                  <a:gd name="T60" fmla="*/ 176 w 363"/>
                  <a:gd name="T61" fmla="*/ 43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3" h="495">
                    <a:moveTo>
                      <a:pt x="176" y="434"/>
                    </a:moveTo>
                    <a:lnTo>
                      <a:pt x="231" y="434"/>
                    </a:lnTo>
                    <a:lnTo>
                      <a:pt x="231" y="484"/>
                    </a:lnTo>
                    <a:lnTo>
                      <a:pt x="363" y="363"/>
                    </a:lnTo>
                    <a:lnTo>
                      <a:pt x="303" y="363"/>
                    </a:lnTo>
                    <a:lnTo>
                      <a:pt x="264" y="324"/>
                    </a:lnTo>
                    <a:lnTo>
                      <a:pt x="264" y="264"/>
                    </a:lnTo>
                    <a:lnTo>
                      <a:pt x="286" y="264"/>
                    </a:lnTo>
                    <a:lnTo>
                      <a:pt x="286" y="236"/>
                    </a:lnTo>
                    <a:lnTo>
                      <a:pt x="215" y="236"/>
                    </a:lnTo>
                    <a:lnTo>
                      <a:pt x="215" y="181"/>
                    </a:lnTo>
                    <a:lnTo>
                      <a:pt x="259" y="137"/>
                    </a:lnTo>
                    <a:lnTo>
                      <a:pt x="259" y="88"/>
                    </a:lnTo>
                    <a:lnTo>
                      <a:pt x="187" y="88"/>
                    </a:lnTo>
                    <a:lnTo>
                      <a:pt x="187" y="49"/>
                    </a:lnTo>
                    <a:lnTo>
                      <a:pt x="138" y="0"/>
                    </a:lnTo>
                    <a:lnTo>
                      <a:pt x="138" y="44"/>
                    </a:lnTo>
                    <a:lnTo>
                      <a:pt x="110" y="82"/>
                    </a:lnTo>
                    <a:lnTo>
                      <a:pt x="110" y="170"/>
                    </a:lnTo>
                    <a:lnTo>
                      <a:pt x="176" y="247"/>
                    </a:lnTo>
                    <a:lnTo>
                      <a:pt x="116" y="297"/>
                    </a:lnTo>
                    <a:lnTo>
                      <a:pt x="77" y="253"/>
                    </a:lnTo>
                    <a:lnTo>
                      <a:pt x="39" y="253"/>
                    </a:lnTo>
                    <a:lnTo>
                      <a:pt x="39" y="412"/>
                    </a:lnTo>
                    <a:lnTo>
                      <a:pt x="0" y="434"/>
                    </a:lnTo>
                    <a:lnTo>
                      <a:pt x="0" y="456"/>
                    </a:lnTo>
                    <a:lnTo>
                      <a:pt x="99" y="456"/>
                    </a:lnTo>
                    <a:lnTo>
                      <a:pt x="138" y="495"/>
                    </a:lnTo>
                    <a:lnTo>
                      <a:pt x="176" y="495"/>
                    </a:lnTo>
                    <a:lnTo>
                      <a:pt x="176" y="434"/>
                    </a:lnTo>
                    <a:lnTo>
                      <a:pt x="176" y="434"/>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68" name="Freeform 31">
                <a:extLst>
                  <a:ext uri="{FF2B5EF4-FFF2-40B4-BE49-F238E27FC236}">
                    <a16:creationId xmlns:a16="http://schemas.microsoft.com/office/drawing/2014/main" id="{7E016009-8EAF-43D8-A7A2-A8C25A76874B}"/>
                  </a:ext>
                </a:extLst>
              </p:cNvPr>
              <p:cNvSpPr>
                <a:spLocks/>
              </p:cNvSpPr>
              <p:nvPr/>
            </p:nvSpPr>
            <p:spPr bwMode="auto">
              <a:xfrm>
                <a:off x="6159624" y="4187462"/>
                <a:ext cx="1110501" cy="1177581"/>
              </a:xfrm>
              <a:custGeom>
                <a:avLst/>
                <a:gdLst>
                  <a:gd name="T0" fmla="*/ 610 w 649"/>
                  <a:gd name="T1" fmla="*/ 154 h 693"/>
                  <a:gd name="T2" fmla="*/ 522 w 649"/>
                  <a:gd name="T3" fmla="*/ 203 h 693"/>
                  <a:gd name="T4" fmla="*/ 445 w 649"/>
                  <a:gd name="T5" fmla="*/ 231 h 693"/>
                  <a:gd name="T6" fmla="*/ 418 w 649"/>
                  <a:gd name="T7" fmla="*/ 286 h 693"/>
                  <a:gd name="T8" fmla="*/ 297 w 649"/>
                  <a:gd name="T9" fmla="*/ 225 h 693"/>
                  <a:gd name="T10" fmla="*/ 352 w 649"/>
                  <a:gd name="T11" fmla="*/ 187 h 693"/>
                  <a:gd name="T12" fmla="*/ 374 w 649"/>
                  <a:gd name="T13" fmla="*/ 154 h 693"/>
                  <a:gd name="T14" fmla="*/ 357 w 649"/>
                  <a:gd name="T15" fmla="*/ 71 h 693"/>
                  <a:gd name="T16" fmla="*/ 313 w 649"/>
                  <a:gd name="T17" fmla="*/ 49 h 693"/>
                  <a:gd name="T18" fmla="*/ 291 w 649"/>
                  <a:gd name="T19" fmla="*/ 33 h 693"/>
                  <a:gd name="T20" fmla="*/ 297 w 649"/>
                  <a:gd name="T21" fmla="*/ 0 h 693"/>
                  <a:gd name="T22" fmla="*/ 264 w 649"/>
                  <a:gd name="T23" fmla="*/ 49 h 693"/>
                  <a:gd name="T24" fmla="*/ 231 w 649"/>
                  <a:gd name="T25" fmla="*/ 110 h 693"/>
                  <a:gd name="T26" fmla="*/ 236 w 649"/>
                  <a:gd name="T27" fmla="*/ 159 h 693"/>
                  <a:gd name="T28" fmla="*/ 258 w 649"/>
                  <a:gd name="T29" fmla="*/ 258 h 693"/>
                  <a:gd name="T30" fmla="*/ 231 w 649"/>
                  <a:gd name="T31" fmla="*/ 286 h 693"/>
                  <a:gd name="T32" fmla="*/ 203 w 649"/>
                  <a:gd name="T33" fmla="*/ 341 h 693"/>
                  <a:gd name="T34" fmla="*/ 170 w 649"/>
                  <a:gd name="T35" fmla="*/ 390 h 693"/>
                  <a:gd name="T36" fmla="*/ 148 w 649"/>
                  <a:gd name="T37" fmla="*/ 319 h 693"/>
                  <a:gd name="T38" fmla="*/ 126 w 649"/>
                  <a:gd name="T39" fmla="*/ 341 h 693"/>
                  <a:gd name="T40" fmla="*/ 99 w 649"/>
                  <a:gd name="T41" fmla="*/ 363 h 693"/>
                  <a:gd name="T42" fmla="*/ 49 w 649"/>
                  <a:gd name="T43" fmla="*/ 412 h 693"/>
                  <a:gd name="T44" fmla="*/ 0 w 649"/>
                  <a:gd name="T45" fmla="*/ 451 h 693"/>
                  <a:gd name="T46" fmla="*/ 22 w 649"/>
                  <a:gd name="T47" fmla="*/ 506 h 693"/>
                  <a:gd name="T48" fmla="*/ 214 w 649"/>
                  <a:gd name="T49" fmla="*/ 610 h 693"/>
                  <a:gd name="T50" fmla="*/ 302 w 649"/>
                  <a:gd name="T51" fmla="*/ 693 h 693"/>
                  <a:gd name="T52" fmla="*/ 473 w 649"/>
                  <a:gd name="T53" fmla="*/ 616 h 693"/>
                  <a:gd name="T54" fmla="*/ 440 w 649"/>
                  <a:gd name="T55" fmla="*/ 588 h 693"/>
                  <a:gd name="T56" fmla="*/ 401 w 649"/>
                  <a:gd name="T57" fmla="*/ 517 h 693"/>
                  <a:gd name="T58" fmla="*/ 434 w 649"/>
                  <a:gd name="T59" fmla="*/ 484 h 693"/>
                  <a:gd name="T60" fmla="*/ 539 w 649"/>
                  <a:gd name="T61" fmla="*/ 440 h 693"/>
                  <a:gd name="T62" fmla="*/ 583 w 649"/>
                  <a:gd name="T63" fmla="*/ 379 h 693"/>
                  <a:gd name="T64" fmla="*/ 561 w 649"/>
                  <a:gd name="T65" fmla="*/ 346 h 693"/>
                  <a:gd name="T66" fmla="*/ 632 w 649"/>
                  <a:gd name="T67" fmla="*/ 253 h 693"/>
                  <a:gd name="T68" fmla="*/ 649 w 649"/>
                  <a:gd name="T69" fmla="*/ 203 h 693"/>
                  <a:gd name="T70" fmla="*/ 649 w 649"/>
                  <a:gd name="T71" fmla="*/ 181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9" h="693">
                    <a:moveTo>
                      <a:pt x="649" y="181"/>
                    </a:moveTo>
                    <a:lnTo>
                      <a:pt x="610" y="154"/>
                    </a:lnTo>
                    <a:lnTo>
                      <a:pt x="577" y="154"/>
                    </a:lnTo>
                    <a:lnTo>
                      <a:pt x="522" y="203"/>
                    </a:lnTo>
                    <a:lnTo>
                      <a:pt x="418" y="203"/>
                    </a:lnTo>
                    <a:lnTo>
                      <a:pt x="445" y="231"/>
                    </a:lnTo>
                    <a:lnTo>
                      <a:pt x="445" y="258"/>
                    </a:lnTo>
                    <a:lnTo>
                      <a:pt x="418" y="286"/>
                    </a:lnTo>
                    <a:lnTo>
                      <a:pt x="297" y="286"/>
                    </a:lnTo>
                    <a:lnTo>
                      <a:pt x="297" y="225"/>
                    </a:lnTo>
                    <a:lnTo>
                      <a:pt x="330" y="187"/>
                    </a:lnTo>
                    <a:lnTo>
                      <a:pt x="352" y="187"/>
                    </a:lnTo>
                    <a:lnTo>
                      <a:pt x="352" y="154"/>
                    </a:lnTo>
                    <a:lnTo>
                      <a:pt x="374" y="154"/>
                    </a:lnTo>
                    <a:lnTo>
                      <a:pt x="374" y="71"/>
                    </a:lnTo>
                    <a:lnTo>
                      <a:pt x="357" y="71"/>
                    </a:lnTo>
                    <a:lnTo>
                      <a:pt x="313" y="115"/>
                    </a:lnTo>
                    <a:lnTo>
                      <a:pt x="313" y="49"/>
                    </a:lnTo>
                    <a:lnTo>
                      <a:pt x="291" y="77"/>
                    </a:lnTo>
                    <a:lnTo>
                      <a:pt x="291" y="33"/>
                    </a:lnTo>
                    <a:lnTo>
                      <a:pt x="297" y="16"/>
                    </a:lnTo>
                    <a:lnTo>
                      <a:pt x="297" y="0"/>
                    </a:lnTo>
                    <a:lnTo>
                      <a:pt x="264" y="0"/>
                    </a:lnTo>
                    <a:lnTo>
                      <a:pt x="264" y="49"/>
                    </a:lnTo>
                    <a:lnTo>
                      <a:pt x="231" y="82"/>
                    </a:lnTo>
                    <a:lnTo>
                      <a:pt x="231" y="110"/>
                    </a:lnTo>
                    <a:lnTo>
                      <a:pt x="203" y="132"/>
                    </a:lnTo>
                    <a:lnTo>
                      <a:pt x="236" y="159"/>
                    </a:lnTo>
                    <a:lnTo>
                      <a:pt x="236" y="242"/>
                    </a:lnTo>
                    <a:lnTo>
                      <a:pt x="258" y="258"/>
                    </a:lnTo>
                    <a:lnTo>
                      <a:pt x="258" y="286"/>
                    </a:lnTo>
                    <a:lnTo>
                      <a:pt x="231" y="286"/>
                    </a:lnTo>
                    <a:lnTo>
                      <a:pt x="231" y="319"/>
                    </a:lnTo>
                    <a:lnTo>
                      <a:pt x="203" y="341"/>
                    </a:lnTo>
                    <a:lnTo>
                      <a:pt x="203" y="390"/>
                    </a:lnTo>
                    <a:lnTo>
                      <a:pt x="170" y="390"/>
                    </a:lnTo>
                    <a:lnTo>
                      <a:pt x="170" y="341"/>
                    </a:lnTo>
                    <a:lnTo>
                      <a:pt x="148" y="319"/>
                    </a:lnTo>
                    <a:lnTo>
                      <a:pt x="126" y="319"/>
                    </a:lnTo>
                    <a:lnTo>
                      <a:pt x="126" y="341"/>
                    </a:lnTo>
                    <a:lnTo>
                      <a:pt x="99" y="341"/>
                    </a:lnTo>
                    <a:lnTo>
                      <a:pt x="99" y="363"/>
                    </a:lnTo>
                    <a:lnTo>
                      <a:pt x="49" y="401"/>
                    </a:lnTo>
                    <a:lnTo>
                      <a:pt x="49" y="412"/>
                    </a:lnTo>
                    <a:lnTo>
                      <a:pt x="0" y="412"/>
                    </a:lnTo>
                    <a:lnTo>
                      <a:pt x="0" y="451"/>
                    </a:lnTo>
                    <a:lnTo>
                      <a:pt x="22" y="473"/>
                    </a:lnTo>
                    <a:lnTo>
                      <a:pt x="22" y="506"/>
                    </a:lnTo>
                    <a:lnTo>
                      <a:pt x="170" y="649"/>
                    </a:lnTo>
                    <a:lnTo>
                      <a:pt x="214" y="610"/>
                    </a:lnTo>
                    <a:lnTo>
                      <a:pt x="302" y="610"/>
                    </a:lnTo>
                    <a:lnTo>
                      <a:pt x="302" y="693"/>
                    </a:lnTo>
                    <a:lnTo>
                      <a:pt x="396" y="693"/>
                    </a:lnTo>
                    <a:lnTo>
                      <a:pt x="473" y="616"/>
                    </a:lnTo>
                    <a:lnTo>
                      <a:pt x="473" y="588"/>
                    </a:lnTo>
                    <a:lnTo>
                      <a:pt x="440" y="588"/>
                    </a:lnTo>
                    <a:lnTo>
                      <a:pt x="440" y="555"/>
                    </a:lnTo>
                    <a:lnTo>
                      <a:pt x="401" y="517"/>
                    </a:lnTo>
                    <a:lnTo>
                      <a:pt x="401" y="484"/>
                    </a:lnTo>
                    <a:lnTo>
                      <a:pt x="434" y="484"/>
                    </a:lnTo>
                    <a:lnTo>
                      <a:pt x="478" y="440"/>
                    </a:lnTo>
                    <a:lnTo>
                      <a:pt x="539" y="440"/>
                    </a:lnTo>
                    <a:lnTo>
                      <a:pt x="594" y="385"/>
                    </a:lnTo>
                    <a:lnTo>
                      <a:pt x="583" y="379"/>
                    </a:lnTo>
                    <a:lnTo>
                      <a:pt x="561" y="379"/>
                    </a:lnTo>
                    <a:lnTo>
                      <a:pt x="561" y="346"/>
                    </a:lnTo>
                    <a:lnTo>
                      <a:pt x="632" y="286"/>
                    </a:lnTo>
                    <a:lnTo>
                      <a:pt x="632" y="253"/>
                    </a:lnTo>
                    <a:lnTo>
                      <a:pt x="610" y="231"/>
                    </a:lnTo>
                    <a:lnTo>
                      <a:pt x="649" y="203"/>
                    </a:lnTo>
                    <a:lnTo>
                      <a:pt x="649" y="181"/>
                    </a:lnTo>
                    <a:lnTo>
                      <a:pt x="649" y="181"/>
                    </a:lnTo>
                    <a:close/>
                  </a:path>
                </a:pathLst>
              </a:custGeom>
              <a:solidFill>
                <a:schemeClr val="bg1">
                  <a:lumMod val="75000"/>
                </a:schemeClr>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69" name="Freeform 32">
                <a:extLst>
                  <a:ext uri="{FF2B5EF4-FFF2-40B4-BE49-F238E27FC236}">
                    <a16:creationId xmlns:a16="http://schemas.microsoft.com/office/drawing/2014/main" id="{3AA470B5-0FCC-46B8-8877-57F0EBA8A952}"/>
                  </a:ext>
                </a:extLst>
              </p:cNvPr>
              <p:cNvSpPr>
                <a:spLocks/>
              </p:cNvSpPr>
              <p:nvPr/>
            </p:nvSpPr>
            <p:spPr bwMode="auto">
              <a:xfrm>
                <a:off x="6845773" y="4336995"/>
                <a:ext cx="301153" cy="195415"/>
              </a:xfrm>
              <a:custGeom>
                <a:avLst/>
                <a:gdLst>
                  <a:gd name="T0" fmla="*/ 176 w 176"/>
                  <a:gd name="T1" fmla="*/ 66 h 115"/>
                  <a:gd name="T2" fmla="*/ 176 w 176"/>
                  <a:gd name="T3" fmla="*/ 38 h 115"/>
                  <a:gd name="T4" fmla="*/ 132 w 176"/>
                  <a:gd name="T5" fmla="*/ 0 h 115"/>
                  <a:gd name="T6" fmla="*/ 110 w 176"/>
                  <a:gd name="T7" fmla="*/ 0 h 115"/>
                  <a:gd name="T8" fmla="*/ 72 w 176"/>
                  <a:gd name="T9" fmla="*/ 33 h 115"/>
                  <a:gd name="T10" fmla="*/ 22 w 176"/>
                  <a:gd name="T11" fmla="*/ 33 h 115"/>
                  <a:gd name="T12" fmla="*/ 0 w 176"/>
                  <a:gd name="T13" fmla="*/ 55 h 115"/>
                  <a:gd name="T14" fmla="*/ 0 w 176"/>
                  <a:gd name="T15" fmla="*/ 99 h 115"/>
                  <a:gd name="T16" fmla="*/ 17 w 176"/>
                  <a:gd name="T17" fmla="*/ 115 h 115"/>
                  <a:gd name="T18" fmla="*/ 121 w 176"/>
                  <a:gd name="T19" fmla="*/ 115 h 115"/>
                  <a:gd name="T20" fmla="*/ 176 w 176"/>
                  <a:gd name="T21" fmla="*/ 66 h 115"/>
                  <a:gd name="T22" fmla="*/ 176 w 176"/>
                  <a:gd name="T23"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5">
                    <a:moveTo>
                      <a:pt x="176" y="66"/>
                    </a:moveTo>
                    <a:lnTo>
                      <a:pt x="176" y="38"/>
                    </a:lnTo>
                    <a:lnTo>
                      <a:pt x="132" y="0"/>
                    </a:lnTo>
                    <a:lnTo>
                      <a:pt x="110" y="0"/>
                    </a:lnTo>
                    <a:lnTo>
                      <a:pt x="72" y="33"/>
                    </a:lnTo>
                    <a:lnTo>
                      <a:pt x="22" y="33"/>
                    </a:lnTo>
                    <a:lnTo>
                      <a:pt x="0" y="55"/>
                    </a:lnTo>
                    <a:lnTo>
                      <a:pt x="0" y="99"/>
                    </a:lnTo>
                    <a:lnTo>
                      <a:pt x="17" y="115"/>
                    </a:lnTo>
                    <a:lnTo>
                      <a:pt x="121" y="115"/>
                    </a:lnTo>
                    <a:lnTo>
                      <a:pt x="176" y="66"/>
                    </a:lnTo>
                    <a:lnTo>
                      <a:pt x="176" y="66"/>
                    </a:lnTo>
                    <a:close/>
                  </a:path>
                </a:pathLst>
              </a:custGeom>
              <a:solidFill>
                <a:srgbClr val="7DDE70"/>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
                <a:extLst>
                  <a:ext uri="{FF2B5EF4-FFF2-40B4-BE49-F238E27FC236}">
                    <a16:creationId xmlns:a16="http://schemas.microsoft.com/office/drawing/2014/main" id="{28C331BB-4742-42E6-84B4-20FEA79547B7}"/>
                  </a:ext>
                </a:extLst>
              </p:cNvPr>
              <p:cNvSpPr>
                <a:spLocks/>
              </p:cNvSpPr>
              <p:nvPr/>
            </p:nvSpPr>
            <p:spPr bwMode="auto">
              <a:xfrm>
                <a:off x="3686990" y="1117945"/>
                <a:ext cx="799082" cy="1447762"/>
              </a:xfrm>
              <a:custGeom>
                <a:avLst/>
                <a:gdLst>
                  <a:gd name="T0" fmla="*/ 467 w 467"/>
                  <a:gd name="T1" fmla="*/ 770 h 852"/>
                  <a:gd name="T2" fmla="*/ 450 w 467"/>
                  <a:gd name="T3" fmla="*/ 759 h 852"/>
                  <a:gd name="T4" fmla="*/ 450 w 467"/>
                  <a:gd name="T5" fmla="*/ 709 h 852"/>
                  <a:gd name="T6" fmla="*/ 390 w 467"/>
                  <a:gd name="T7" fmla="*/ 654 h 852"/>
                  <a:gd name="T8" fmla="*/ 390 w 467"/>
                  <a:gd name="T9" fmla="*/ 605 h 852"/>
                  <a:gd name="T10" fmla="*/ 357 w 467"/>
                  <a:gd name="T11" fmla="*/ 566 h 852"/>
                  <a:gd name="T12" fmla="*/ 357 w 467"/>
                  <a:gd name="T13" fmla="*/ 522 h 852"/>
                  <a:gd name="T14" fmla="*/ 269 w 467"/>
                  <a:gd name="T15" fmla="*/ 440 h 852"/>
                  <a:gd name="T16" fmla="*/ 269 w 467"/>
                  <a:gd name="T17" fmla="*/ 313 h 852"/>
                  <a:gd name="T18" fmla="*/ 269 w 467"/>
                  <a:gd name="T19" fmla="*/ 247 h 852"/>
                  <a:gd name="T20" fmla="*/ 296 w 467"/>
                  <a:gd name="T21" fmla="*/ 225 h 852"/>
                  <a:gd name="T22" fmla="*/ 296 w 467"/>
                  <a:gd name="T23" fmla="*/ 176 h 852"/>
                  <a:gd name="T24" fmla="*/ 269 w 467"/>
                  <a:gd name="T25" fmla="*/ 148 h 852"/>
                  <a:gd name="T26" fmla="*/ 269 w 467"/>
                  <a:gd name="T27" fmla="*/ 99 h 852"/>
                  <a:gd name="T28" fmla="*/ 318 w 467"/>
                  <a:gd name="T29" fmla="*/ 55 h 852"/>
                  <a:gd name="T30" fmla="*/ 318 w 467"/>
                  <a:gd name="T31" fmla="*/ 0 h 852"/>
                  <a:gd name="T32" fmla="*/ 0 w 467"/>
                  <a:gd name="T33" fmla="*/ 0 h 852"/>
                  <a:gd name="T34" fmla="*/ 0 w 467"/>
                  <a:gd name="T35" fmla="*/ 55 h 852"/>
                  <a:gd name="T36" fmla="*/ 33 w 467"/>
                  <a:gd name="T37" fmla="*/ 93 h 852"/>
                  <a:gd name="T38" fmla="*/ 33 w 467"/>
                  <a:gd name="T39" fmla="*/ 192 h 852"/>
                  <a:gd name="T40" fmla="*/ 71 w 467"/>
                  <a:gd name="T41" fmla="*/ 214 h 852"/>
                  <a:gd name="T42" fmla="*/ 71 w 467"/>
                  <a:gd name="T43" fmla="*/ 286 h 852"/>
                  <a:gd name="T44" fmla="*/ 93 w 467"/>
                  <a:gd name="T45" fmla="*/ 302 h 852"/>
                  <a:gd name="T46" fmla="*/ 93 w 467"/>
                  <a:gd name="T47" fmla="*/ 374 h 852"/>
                  <a:gd name="T48" fmla="*/ 110 w 467"/>
                  <a:gd name="T49" fmla="*/ 390 h 852"/>
                  <a:gd name="T50" fmla="*/ 110 w 467"/>
                  <a:gd name="T51" fmla="*/ 500 h 852"/>
                  <a:gd name="T52" fmla="*/ 258 w 467"/>
                  <a:gd name="T53" fmla="*/ 638 h 852"/>
                  <a:gd name="T54" fmla="*/ 258 w 467"/>
                  <a:gd name="T55" fmla="*/ 682 h 852"/>
                  <a:gd name="T56" fmla="*/ 302 w 467"/>
                  <a:gd name="T57" fmla="*/ 726 h 852"/>
                  <a:gd name="T58" fmla="*/ 302 w 467"/>
                  <a:gd name="T59" fmla="*/ 819 h 852"/>
                  <a:gd name="T60" fmla="*/ 467 w 467"/>
                  <a:gd name="T61" fmla="*/ 852 h 852"/>
                  <a:gd name="T62" fmla="*/ 467 w 467"/>
                  <a:gd name="T63" fmla="*/ 770 h 852"/>
                  <a:gd name="T64" fmla="*/ 467 w 467"/>
                  <a:gd name="T65" fmla="*/ 77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852">
                    <a:moveTo>
                      <a:pt x="467" y="770"/>
                    </a:moveTo>
                    <a:lnTo>
                      <a:pt x="450" y="759"/>
                    </a:lnTo>
                    <a:lnTo>
                      <a:pt x="450" y="709"/>
                    </a:lnTo>
                    <a:lnTo>
                      <a:pt x="390" y="654"/>
                    </a:lnTo>
                    <a:lnTo>
                      <a:pt x="390" y="605"/>
                    </a:lnTo>
                    <a:lnTo>
                      <a:pt x="357" y="566"/>
                    </a:lnTo>
                    <a:lnTo>
                      <a:pt x="357" y="522"/>
                    </a:lnTo>
                    <a:lnTo>
                      <a:pt x="269" y="440"/>
                    </a:lnTo>
                    <a:lnTo>
                      <a:pt x="269" y="313"/>
                    </a:lnTo>
                    <a:lnTo>
                      <a:pt x="269" y="247"/>
                    </a:lnTo>
                    <a:lnTo>
                      <a:pt x="296" y="225"/>
                    </a:lnTo>
                    <a:lnTo>
                      <a:pt x="296" y="176"/>
                    </a:lnTo>
                    <a:lnTo>
                      <a:pt x="269" y="148"/>
                    </a:lnTo>
                    <a:lnTo>
                      <a:pt x="269" y="99"/>
                    </a:lnTo>
                    <a:lnTo>
                      <a:pt x="318" y="55"/>
                    </a:lnTo>
                    <a:lnTo>
                      <a:pt x="318" y="0"/>
                    </a:lnTo>
                    <a:lnTo>
                      <a:pt x="0" y="0"/>
                    </a:lnTo>
                    <a:lnTo>
                      <a:pt x="0" y="55"/>
                    </a:lnTo>
                    <a:lnTo>
                      <a:pt x="33" y="93"/>
                    </a:lnTo>
                    <a:lnTo>
                      <a:pt x="33" y="192"/>
                    </a:lnTo>
                    <a:lnTo>
                      <a:pt x="71" y="214"/>
                    </a:lnTo>
                    <a:lnTo>
                      <a:pt x="71" y="286"/>
                    </a:lnTo>
                    <a:lnTo>
                      <a:pt x="93" y="302"/>
                    </a:lnTo>
                    <a:lnTo>
                      <a:pt x="93" y="374"/>
                    </a:lnTo>
                    <a:lnTo>
                      <a:pt x="110" y="390"/>
                    </a:lnTo>
                    <a:lnTo>
                      <a:pt x="110" y="500"/>
                    </a:lnTo>
                    <a:lnTo>
                      <a:pt x="258" y="638"/>
                    </a:lnTo>
                    <a:lnTo>
                      <a:pt x="258" y="682"/>
                    </a:lnTo>
                    <a:lnTo>
                      <a:pt x="302" y="726"/>
                    </a:lnTo>
                    <a:lnTo>
                      <a:pt x="302" y="819"/>
                    </a:lnTo>
                    <a:lnTo>
                      <a:pt x="467" y="852"/>
                    </a:lnTo>
                    <a:lnTo>
                      <a:pt x="467" y="770"/>
                    </a:lnTo>
                    <a:lnTo>
                      <a:pt x="467" y="770"/>
                    </a:lnTo>
                    <a:close/>
                  </a:path>
                </a:pathLst>
              </a:custGeom>
              <a:solidFill>
                <a:srgbClr val="088262"/>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1" name="Freeform 9">
                <a:extLst>
                  <a:ext uri="{FF2B5EF4-FFF2-40B4-BE49-F238E27FC236}">
                    <a16:creationId xmlns:a16="http://schemas.microsoft.com/office/drawing/2014/main" id="{F6E5B008-25C5-45CB-A62D-80979FA7BE44}"/>
                  </a:ext>
                </a:extLst>
              </p:cNvPr>
              <p:cNvSpPr>
                <a:spLocks/>
              </p:cNvSpPr>
              <p:nvPr/>
            </p:nvSpPr>
            <p:spPr bwMode="auto">
              <a:xfrm>
                <a:off x="5425564" y="1495847"/>
                <a:ext cx="1514319" cy="1840289"/>
              </a:xfrm>
              <a:custGeom>
                <a:avLst/>
                <a:gdLst>
                  <a:gd name="T0" fmla="*/ 885 w 885"/>
                  <a:gd name="T1" fmla="*/ 539 h 1083"/>
                  <a:gd name="T2" fmla="*/ 885 w 885"/>
                  <a:gd name="T3" fmla="*/ 429 h 1083"/>
                  <a:gd name="T4" fmla="*/ 698 w 885"/>
                  <a:gd name="T5" fmla="*/ 429 h 1083"/>
                  <a:gd name="T6" fmla="*/ 605 w 885"/>
                  <a:gd name="T7" fmla="*/ 335 h 1083"/>
                  <a:gd name="T8" fmla="*/ 605 w 885"/>
                  <a:gd name="T9" fmla="*/ 242 h 1083"/>
                  <a:gd name="T10" fmla="*/ 341 w 885"/>
                  <a:gd name="T11" fmla="*/ 0 h 1083"/>
                  <a:gd name="T12" fmla="*/ 170 w 885"/>
                  <a:gd name="T13" fmla="*/ 0 h 1083"/>
                  <a:gd name="T14" fmla="*/ 170 w 885"/>
                  <a:gd name="T15" fmla="*/ 66 h 1083"/>
                  <a:gd name="T16" fmla="*/ 77 w 885"/>
                  <a:gd name="T17" fmla="*/ 66 h 1083"/>
                  <a:gd name="T18" fmla="*/ 77 w 885"/>
                  <a:gd name="T19" fmla="*/ 588 h 1083"/>
                  <a:gd name="T20" fmla="*/ 0 w 885"/>
                  <a:gd name="T21" fmla="*/ 588 h 1083"/>
                  <a:gd name="T22" fmla="*/ 0 w 885"/>
                  <a:gd name="T23" fmla="*/ 698 h 1083"/>
                  <a:gd name="T24" fmla="*/ 60 w 885"/>
                  <a:gd name="T25" fmla="*/ 759 h 1083"/>
                  <a:gd name="T26" fmla="*/ 60 w 885"/>
                  <a:gd name="T27" fmla="*/ 819 h 1083"/>
                  <a:gd name="T28" fmla="*/ 126 w 885"/>
                  <a:gd name="T29" fmla="*/ 819 h 1083"/>
                  <a:gd name="T30" fmla="*/ 159 w 885"/>
                  <a:gd name="T31" fmla="*/ 852 h 1083"/>
                  <a:gd name="T32" fmla="*/ 159 w 885"/>
                  <a:gd name="T33" fmla="*/ 924 h 1083"/>
                  <a:gd name="T34" fmla="*/ 258 w 885"/>
                  <a:gd name="T35" fmla="*/ 1012 h 1083"/>
                  <a:gd name="T36" fmla="*/ 258 w 885"/>
                  <a:gd name="T37" fmla="*/ 1083 h 1083"/>
                  <a:gd name="T38" fmla="*/ 324 w 885"/>
                  <a:gd name="T39" fmla="*/ 1083 h 1083"/>
                  <a:gd name="T40" fmla="*/ 324 w 885"/>
                  <a:gd name="T41" fmla="*/ 946 h 1083"/>
                  <a:gd name="T42" fmla="*/ 385 w 885"/>
                  <a:gd name="T43" fmla="*/ 880 h 1083"/>
                  <a:gd name="T44" fmla="*/ 429 w 885"/>
                  <a:gd name="T45" fmla="*/ 880 h 1083"/>
                  <a:gd name="T46" fmla="*/ 500 w 885"/>
                  <a:gd name="T47" fmla="*/ 951 h 1083"/>
                  <a:gd name="T48" fmla="*/ 610 w 885"/>
                  <a:gd name="T49" fmla="*/ 951 h 1083"/>
                  <a:gd name="T50" fmla="*/ 660 w 885"/>
                  <a:gd name="T51" fmla="*/ 896 h 1083"/>
                  <a:gd name="T52" fmla="*/ 720 w 885"/>
                  <a:gd name="T53" fmla="*/ 896 h 1083"/>
                  <a:gd name="T54" fmla="*/ 720 w 885"/>
                  <a:gd name="T55" fmla="*/ 698 h 1083"/>
                  <a:gd name="T56" fmla="*/ 885 w 885"/>
                  <a:gd name="T57" fmla="*/ 539 h 1083"/>
                  <a:gd name="T58" fmla="*/ 885 w 885"/>
                  <a:gd name="T59" fmla="*/ 539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5" h="1083">
                    <a:moveTo>
                      <a:pt x="885" y="539"/>
                    </a:moveTo>
                    <a:lnTo>
                      <a:pt x="885" y="429"/>
                    </a:lnTo>
                    <a:lnTo>
                      <a:pt x="698" y="429"/>
                    </a:lnTo>
                    <a:lnTo>
                      <a:pt x="605" y="335"/>
                    </a:lnTo>
                    <a:lnTo>
                      <a:pt x="605" y="242"/>
                    </a:lnTo>
                    <a:lnTo>
                      <a:pt x="341" y="0"/>
                    </a:lnTo>
                    <a:lnTo>
                      <a:pt x="170" y="0"/>
                    </a:lnTo>
                    <a:lnTo>
                      <a:pt x="170" y="66"/>
                    </a:lnTo>
                    <a:lnTo>
                      <a:pt x="77" y="66"/>
                    </a:lnTo>
                    <a:lnTo>
                      <a:pt x="77" y="588"/>
                    </a:lnTo>
                    <a:lnTo>
                      <a:pt x="0" y="588"/>
                    </a:lnTo>
                    <a:lnTo>
                      <a:pt x="0" y="698"/>
                    </a:lnTo>
                    <a:lnTo>
                      <a:pt x="60" y="759"/>
                    </a:lnTo>
                    <a:lnTo>
                      <a:pt x="60" y="819"/>
                    </a:lnTo>
                    <a:lnTo>
                      <a:pt x="126" y="819"/>
                    </a:lnTo>
                    <a:lnTo>
                      <a:pt x="159" y="852"/>
                    </a:lnTo>
                    <a:lnTo>
                      <a:pt x="159" y="924"/>
                    </a:lnTo>
                    <a:lnTo>
                      <a:pt x="258" y="1012"/>
                    </a:lnTo>
                    <a:lnTo>
                      <a:pt x="258" y="1083"/>
                    </a:lnTo>
                    <a:lnTo>
                      <a:pt x="324" y="1083"/>
                    </a:lnTo>
                    <a:lnTo>
                      <a:pt x="324" y="946"/>
                    </a:lnTo>
                    <a:lnTo>
                      <a:pt x="385" y="880"/>
                    </a:lnTo>
                    <a:lnTo>
                      <a:pt x="429" y="880"/>
                    </a:lnTo>
                    <a:lnTo>
                      <a:pt x="500" y="951"/>
                    </a:lnTo>
                    <a:lnTo>
                      <a:pt x="610" y="951"/>
                    </a:lnTo>
                    <a:lnTo>
                      <a:pt x="660" y="896"/>
                    </a:lnTo>
                    <a:lnTo>
                      <a:pt x="720" y="896"/>
                    </a:lnTo>
                    <a:lnTo>
                      <a:pt x="720" y="698"/>
                    </a:lnTo>
                    <a:lnTo>
                      <a:pt x="885" y="539"/>
                    </a:lnTo>
                    <a:lnTo>
                      <a:pt x="885" y="539"/>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33">
                <a:extLst>
                  <a:ext uri="{FF2B5EF4-FFF2-40B4-BE49-F238E27FC236}">
                    <a16:creationId xmlns:a16="http://schemas.microsoft.com/office/drawing/2014/main" id="{C3F515FF-4A8D-45D8-979E-0EDBE9B01F0E}"/>
                  </a:ext>
                </a:extLst>
              </p:cNvPr>
              <p:cNvSpPr>
                <a:spLocks/>
              </p:cNvSpPr>
              <p:nvPr/>
            </p:nvSpPr>
            <p:spPr bwMode="auto">
              <a:xfrm>
                <a:off x="3948889" y="2438932"/>
                <a:ext cx="1269632" cy="1663568"/>
              </a:xfrm>
              <a:custGeom>
                <a:avLst/>
                <a:gdLst>
                  <a:gd name="T0" fmla="*/ 588 w 742"/>
                  <a:gd name="T1" fmla="*/ 710 h 979"/>
                  <a:gd name="T2" fmla="*/ 588 w 742"/>
                  <a:gd name="T3" fmla="*/ 655 h 979"/>
                  <a:gd name="T4" fmla="*/ 549 w 742"/>
                  <a:gd name="T5" fmla="*/ 616 h 979"/>
                  <a:gd name="T6" fmla="*/ 549 w 742"/>
                  <a:gd name="T7" fmla="*/ 495 h 979"/>
                  <a:gd name="T8" fmla="*/ 483 w 742"/>
                  <a:gd name="T9" fmla="*/ 440 h 979"/>
                  <a:gd name="T10" fmla="*/ 483 w 742"/>
                  <a:gd name="T11" fmla="*/ 286 h 979"/>
                  <a:gd name="T12" fmla="*/ 450 w 742"/>
                  <a:gd name="T13" fmla="*/ 259 h 979"/>
                  <a:gd name="T14" fmla="*/ 450 w 742"/>
                  <a:gd name="T15" fmla="*/ 281 h 979"/>
                  <a:gd name="T16" fmla="*/ 428 w 742"/>
                  <a:gd name="T17" fmla="*/ 303 h 979"/>
                  <a:gd name="T18" fmla="*/ 417 w 742"/>
                  <a:gd name="T19" fmla="*/ 303 h 979"/>
                  <a:gd name="T20" fmla="*/ 417 w 742"/>
                  <a:gd name="T21" fmla="*/ 259 h 979"/>
                  <a:gd name="T22" fmla="*/ 401 w 742"/>
                  <a:gd name="T23" fmla="*/ 242 h 979"/>
                  <a:gd name="T24" fmla="*/ 401 w 742"/>
                  <a:gd name="T25" fmla="*/ 226 h 979"/>
                  <a:gd name="T26" fmla="*/ 428 w 742"/>
                  <a:gd name="T27" fmla="*/ 226 h 979"/>
                  <a:gd name="T28" fmla="*/ 428 w 742"/>
                  <a:gd name="T29" fmla="*/ 198 h 979"/>
                  <a:gd name="T30" fmla="*/ 390 w 742"/>
                  <a:gd name="T31" fmla="*/ 165 h 979"/>
                  <a:gd name="T32" fmla="*/ 390 w 742"/>
                  <a:gd name="T33" fmla="*/ 116 h 979"/>
                  <a:gd name="T34" fmla="*/ 313 w 742"/>
                  <a:gd name="T35" fmla="*/ 33 h 979"/>
                  <a:gd name="T36" fmla="*/ 148 w 742"/>
                  <a:gd name="T37" fmla="*/ 0 h 979"/>
                  <a:gd name="T38" fmla="*/ 104 w 742"/>
                  <a:gd name="T39" fmla="*/ 44 h 979"/>
                  <a:gd name="T40" fmla="*/ 88 w 742"/>
                  <a:gd name="T41" fmla="*/ 50 h 979"/>
                  <a:gd name="T42" fmla="*/ 60 w 742"/>
                  <a:gd name="T43" fmla="*/ 50 h 979"/>
                  <a:gd name="T44" fmla="*/ 27 w 742"/>
                  <a:gd name="T45" fmla="*/ 22 h 979"/>
                  <a:gd name="T46" fmla="*/ 0 w 742"/>
                  <a:gd name="T47" fmla="*/ 22 h 979"/>
                  <a:gd name="T48" fmla="*/ 0 w 742"/>
                  <a:gd name="T49" fmla="*/ 33 h 979"/>
                  <a:gd name="T50" fmla="*/ 203 w 742"/>
                  <a:gd name="T51" fmla="*/ 237 h 979"/>
                  <a:gd name="T52" fmla="*/ 258 w 742"/>
                  <a:gd name="T53" fmla="*/ 237 h 979"/>
                  <a:gd name="T54" fmla="*/ 258 w 742"/>
                  <a:gd name="T55" fmla="*/ 275 h 979"/>
                  <a:gd name="T56" fmla="*/ 324 w 742"/>
                  <a:gd name="T57" fmla="*/ 341 h 979"/>
                  <a:gd name="T58" fmla="*/ 357 w 742"/>
                  <a:gd name="T59" fmla="*/ 341 h 979"/>
                  <a:gd name="T60" fmla="*/ 357 w 742"/>
                  <a:gd name="T61" fmla="*/ 380 h 979"/>
                  <a:gd name="T62" fmla="*/ 384 w 742"/>
                  <a:gd name="T63" fmla="*/ 402 h 979"/>
                  <a:gd name="T64" fmla="*/ 384 w 742"/>
                  <a:gd name="T65" fmla="*/ 495 h 979"/>
                  <a:gd name="T66" fmla="*/ 351 w 742"/>
                  <a:gd name="T67" fmla="*/ 517 h 979"/>
                  <a:gd name="T68" fmla="*/ 351 w 742"/>
                  <a:gd name="T69" fmla="*/ 611 h 979"/>
                  <a:gd name="T70" fmla="*/ 610 w 742"/>
                  <a:gd name="T71" fmla="*/ 842 h 979"/>
                  <a:gd name="T72" fmla="*/ 610 w 742"/>
                  <a:gd name="T73" fmla="*/ 902 h 979"/>
                  <a:gd name="T74" fmla="*/ 626 w 742"/>
                  <a:gd name="T75" fmla="*/ 924 h 979"/>
                  <a:gd name="T76" fmla="*/ 626 w 742"/>
                  <a:gd name="T77" fmla="*/ 957 h 979"/>
                  <a:gd name="T78" fmla="*/ 659 w 742"/>
                  <a:gd name="T79" fmla="*/ 979 h 979"/>
                  <a:gd name="T80" fmla="*/ 681 w 742"/>
                  <a:gd name="T81" fmla="*/ 963 h 979"/>
                  <a:gd name="T82" fmla="*/ 731 w 742"/>
                  <a:gd name="T83" fmla="*/ 913 h 979"/>
                  <a:gd name="T84" fmla="*/ 742 w 742"/>
                  <a:gd name="T85" fmla="*/ 902 h 979"/>
                  <a:gd name="T86" fmla="*/ 742 w 742"/>
                  <a:gd name="T87" fmla="*/ 858 h 979"/>
                  <a:gd name="T88" fmla="*/ 588 w 742"/>
                  <a:gd name="T89" fmla="*/ 710 h 979"/>
                  <a:gd name="T90" fmla="*/ 588 w 742"/>
                  <a:gd name="T91" fmla="*/ 71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2" h="979">
                    <a:moveTo>
                      <a:pt x="588" y="710"/>
                    </a:moveTo>
                    <a:lnTo>
                      <a:pt x="588" y="655"/>
                    </a:lnTo>
                    <a:lnTo>
                      <a:pt x="549" y="616"/>
                    </a:lnTo>
                    <a:lnTo>
                      <a:pt x="549" y="495"/>
                    </a:lnTo>
                    <a:lnTo>
                      <a:pt x="483" y="440"/>
                    </a:lnTo>
                    <a:lnTo>
                      <a:pt x="483" y="286"/>
                    </a:lnTo>
                    <a:lnTo>
                      <a:pt x="450" y="259"/>
                    </a:lnTo>
                    <a:lnTo>
                      <a:pt x="450" y="281"/>
                    </a:lnTo>
                    <a:lnTo>
                      <a:pt x="428" y="303"/>
                    </a:lnTo>
                    <a:lnTo>
                      <a:pt x="417" y="303"/>
                    </a:lnTo>
                    <a:lnTo>
                      <a:pt x="417" y="259"/>
                    </a:lnTo>
                    <a:lnTo>
                      <a:pt x="401" y="242"/>
                    </a:lnTo>
                    <a:lnTo>
                      <a:pt x="401" y="226"/>
                    </a:lnTo>
                    <a:lnTo>
                      <a:pt x="428" y="226"/>
                    </a:lnTo>
                    <a:lnTo>
                      <a:pt x="428" y="198"/>
                    </a:lnTo>
                    <a:lnTo>
                      <a:pt x="390" y="165"/>
                    </a:lnTo>
                    <a:lnTo>
                      <a:pt x="390" y="116"/>
                    </a:lnTo>
                    <a:lnTo>
                      <a:pt x="313" y="33"/>
                    </a:lnTo>
                    <a:lnTo>
                      <a:pt x="148" y="0"/>
                    </a:lnTo>
                    <a:lnTo>
                      <a:pt x="104" y="44"/>
                    </a:lnTo>
                    <a:lnTo>
                      <a:pt x="88" y="50"/>
                    </a:lnTo>
                    <a:lnTo>
                      <a:pt x="60" y="50"/>
                    </a:lnTo>
                    <a:lnTo>
                      <a:pt x="27" y="22"/>
                    </a:lnTo>
                    <a:lnTo>
                      <a:pt x="0" y="22"/>
                    </a:lnTo>
                    <a:lnTo>
                      <a:pt x="0" y="33"/>
                    </a:lnTo>
                    <a:lnTo>
                      <a:pt x="203" y="237"/>
                    </a:lnTo>
                    <a:lnTo>
                      <a:pt x="258" y="237"/>
                    </a:lnTo>
                    <a:lnTo>
                      <a:pt x="258" y="275"/>
                    </a:lnTo>
                    <a:lnTo>
                      <a:pt x="324" y="341"/>
                    </a:lnTo>
                    <a:lnTo>
                      <a:pt x="357" y="341"/>
                    </a:lnTo>
                    <a:lnTo>
                      <a:pt x="357" y="380"/>
                    </a:lnTo>
                    <a:lnTo>
                      <a:pt x="384" y="402"/>
                    </a:lnTo>
                    <a:lnTo>
                      <a:pt x="384" y="495"/>
                    </a:lnTo>
                    <a:lnTo>
                      <a:pt x="351" y="517"/>
                    </a:lnTo>
                    <a:lnTo>
                      <a:pt x="351" y="611"/>
                    </a:lnTo>
                    <a:lnTo>
                      <a:pt x="610" y="842"/>
                    </a:lnTo>
                    <a:lnTo>
                      <a:pt x="610" y="902"/>
                    </a:lnTo>
                    <a:lnTo>
                      <a:pt x="626" y="924"/>
                    </a:lnTo>
                    <a:lnTo>
                      <a:pt x="626" y="957"/>
                    </a:lnTo>
                    <a:lnTo>
                      <a:pt x="659" y="979"/>
                    </a:lnTo>
                    <a:lnTo>
                      <a:pt x="681" y="963"/>
                    </a:lnTo>
                    <a:lnTo>
                      <a:pt x="731" y="913"/>
                    </a:lnTo>
                    <a:lnTo>
                      <a:pt x="742" y="902"/>
                    </a:lnTo>
                    <a:lnTo>
                      <a:pt x="742" y="858"/>
                    </a:lnTo>
                    <a:lnTo>
                      <a:pt x="588" y="710"/>
                    </a:lnTo>
                    <a:lnTo>
                      <a:pt x="588" y="710"/>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5">
                <a:extLst>
                  <a:ext uri="{FF2B5EF4-FFF2-40B4-BE49-F238E27FC236}">
                    <a16:creationId xmlns:a16="http://schemas.microsoft.com/office/drawing/2014/main" id="{34DFAF8A-964D-4EEF-A149-1D3A783EEA6F}"/>
                  </a:ext>
                </a:extLst>
              </p:cNvPr>
              <p:cNvSpPr>
                <a:spLocks/>
              </p:cNvSpPr>
              <p:nvPr/>
            </p:nvSpPr>
            <p:spPr bwMode="auto">
              <a:xfrm>
                <a:off x="4146969" y="1166669"/>
                <a:ext cx="1411654" cy="1962636"/>
              </a:xfrm>
              <a:custGeom>
                <a:avLst/>
                <a:gdLst>
                  <a:gd name="T0" fmla="*/ 808 w 825"/>
                  <a:gd name="T1" fmla="*/ 968 h 1155"/>
                  <a:gd name="T2" fmla="*/ 748 w 825"/>
                  <a:gd name="T3" fmla="*/ 907 h 1155"/>
                  <a:gd name="T4" fmla="*/ 748 w 825"/>
                  <a:gd name="T5" fmla="*/ 797 h 1155"/>
                  <a:gd name="T6" fmla="*/ 825 w 825"/>
                  <a:gd name="T7" fmla="*/ 797 h 1155"/>
                  <a:gd name="T8" fmla="*/ 825 w 825"/>
                  <a:gd name="T9" fmla="*/ 275 h 1155"/>
                  <a:gd name="T10" fmla="*/ 522 w 825"/>
                  <a:gd name="T11" fmla="*/ 275 h 1155"/>
                  <a:gd name="T12" fmla="*/ 49 w 825"/>
                  <a:gd name="T13" fmla="*/ 0 h 1155"/>
                  <a:gd name="T14" fmla="*/ 0 w 825"/>
                  <a:gd name="T15" fmla="*/ 44 h 1155"/>
                  <a:gd name="T16" fmla="*/ 0 w 825"/>
                  <a:gd name="T17" fmla="*/ 93 h 1155"/>
                  <a:gd name="T18" fmla="*/ 27 w 825"/>
                  <a:gd name="T19" fmla="*/ 121 h 1155"/>
                  <a:gd name="T20" fmla="*/ 104 w 825"/>
                  <a:gd name="T21" fmla="*/ 198 h 1155"/>
                  <a:gd name="T22" fmla="*/ 143 w 825"/>
                  <a:gd name="T23" fmla="*/ 165 h 1155"/>
                  <a:gd name="T24" fmla="*/ 170 w 825"/>
                  <a:gd name="T25" fmla="*/ 198 h 1155"/>
                  <a:gd name="T26" fmla="*/ 170 w 825"/>
                  <a:gd name="T27" fmla="*/ 225 h 1155"/>
                  <a:gd name="T28" fmla="*/ 220 w 825"/>
                  <a:gd name="T29" fmla="*/ 225 h 1155"/>
                  <a:gd name="T30" fmla="*/ 220 w 825"/>
                  <a:gd name="T31" fmla="*/ 363 h 1155"/>
                  <a:gd name="T32" fmla="*/ 258 w 825"/>
                  <a:gd name="T33" fmla="*/ 401 h 1155"/>
                  <a:gd name="T34" fmla="*/ 258 w 825"/>
                  <a:gd name="T35" fmla="*/ 467 h 1155"/>
                  <a:gd name="T36" fmla="*/ 286 w 825"/>
                  <a:gd name="T37" fmla="*/ 489 h 1155"/>
                  <a:gd name="T38" fmla="*/ 286 w 825"/>
                  <a:gd name="T39" fmla="*/ 577 h 1155"/>
                  <a:gd name="T40" fmla="*/ 319 w 825"/>
                  <a:gd name="T41" fmla="*/ 610 h 1155"/>
                  <a:gd name="T42" fmla="*/ 319 w 825"/>
                  <a:gd name="T43" fmla="*/ 632 h 1155"/>
                  <a:gd name="T44" fmla="*/ 363 w 825"/>
                  <a:gd name="T45" fmla="*/ 671 h 1155"/>
                  <a:gd name="T46" fmla="*/ 363 w 825"/>
                  <a:gd name="T47" fmla="*/ 704 h 1155"/>
                  <a:gd name="T48" fmla="*/ 528 w 825"/>
                  <a:gd name="T49" fmla="*/ 863 h 1155"/>
                  <a:gd name="T50" fmla="*/ 528 w 825"/>
                  <a:gd name="T51" fmla="*/ 951 h 1155"/>
                  <a:gd name="T52" fmla="*/ 599 w 825"/>
                  <a:gd name="T53" fmla="*/ 1017 h 1155"/>
                  <a:gd name="T54" fmla="*/ 599 w 825"/>
                  <a:gd name="T55" fmla="*/ 1039 h 1155"/>
                  <a:gd name="T56" fmla="*/ 627 w 825"/>
                  <a:gd name="T57" fmla="*/ 1072 h 1155"/>
                  <a:gd name="T58" fmla="*/ 649 w 825"/>
                  <a:gd name="T59" fmla="*/ 1072 h 1155"/>
                  <a:gd name="T60" fmla="*/ 671 w 825"/>
                  <a:gd name="T61" fmla="*/ 1094 h 1155"/>
                  <a:gd name="T62" fmla="*/ 671 w 825"/>
                  <a:gd name="T63" fmla="*/ 1155 h 1155"/>
                  <a:gd name="T64" fmla="*/ 808 w 825"/>
                  <a:gd name="T65" fmla="*/ 1028 h 1155"/>
                  <a:gd name="T66" fmla="*/ 808 w 825"/>
                  <a:gd name="T67" fmla="*/ 968 h 1155"/>
                  <a:gd name="T68" fmla="*/ 808 w 825"/>
                  <a:gd name="T69" fmla="*/ 968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5" h="1155">
                    <a:moveTo>
                      <a:pt x="808" y="968"/>
                    </a:moveTo>
                    <a:lnTo>
                      <a:pt x="748" y="907"/>
                    </a:lnTo>
                    <a:lnTo>
                      <a:pt x="748" y="797"/>
                    </a:lnTo>
                    <a:lnTo>
                      <a:pt x="825" y="797"/>
                    </a:lnTo>
                    <a:lnTo>
                      <a:pt x="825" y="275"/>
                    </a:lnTo>
                    <a:lnTo>
                      <a:pt x="522" y="275"/>
                    </a:lnTo>
                    <a:lnTo>
                      <a:pt x="49" y="0"/>
                    </a:lnTo>
                    <a:lnTo>
                      <a:pt x="0" y="44"/>
                    </a:lnTo>
                    <a:lnTo>
                      <a:pt x="0" y="93"/>
                    </a:lnTo>
                    <a:lnTo>
                      <a:pt x="27" y="121"/>
                    </a:lnTo>
                    <a:lnTo>
                      <a:pt x="104" y="198"/>
                    </a:lnTo>
                    <a:lnTo>
                      <a:pt x="143" y="165"/>
                    </a:lnTo>
                    <a:lnTo>
                      <a:pt x="170" y="198"/>
                    </a:lnTo>
                    <a:lnTo>
                      <a:pt x="170" y="225"/>
                    </a:lnTo>
                    <a:lnTo>
                      <a:pt x="220" y="225"/>
                    </a:lnTo>
                    <a:lnTo>
                      <a:pt x="220" y="363"/>
                    </a:lnTo>
                    <a:lnTo>
                      <a:pt x="258" y="401"/>
                    </a:lnTo>
                    <a:lnTo>
                      <a:pt x="258" y="467"/>
                    </a:lnTo>
                    <a:lnTo>
                      <a:pt x="286" y="489"/>
                    </a:lnTo>
                    <a:lnTo>
                      <a:pt x="286" y="577"/>
                    </a:lnTo>
                    <a:lnTo>
                      <a:pt x="319" y="610"/>
                    </a:lnTo>
                    <a:lnTo>
                      <a:pt x="319" y="632"/>
                    </a:lnTo>
                    <a:lnTo>
                      <a:pt x="363" y="671"/>
                    </a:lnTo>
                    <a:lnTo>
                      <a:pt x="363" y="704"/>
                    </a:lnTo>
                    <a:lnTo>
                      <a:pt x="528" y="863"/>
                    </a:lnTo>
                    <a:lnTo>
                      <a:pt x="528" y="951"/>
                    </a:lnTo>
                    <a:lnTo>
                      <a:pt x="599" y="1017"/>
                    </a:lnTo>
                    <a:lnTo>
                      <a:pt x="599" y="1039"/>
                    </a:lnTo>
                    <a:lnTo>
                      <a:pt x="627" y="1072"/>
                    </a:lnTo>
                    <a:lnTo>
                      <a:pt x="649" y="1072"/>
                    </a:lnTo>
                    <a:lnTo>
                      <a:pt x="671" y="1094"/>
                    </a:lnTo>
                    <a:lnTo>
                      <a:pt x="671" y="1155"/>
                    </a:lnTo>
                    <a:lnTo>
                      <a:pt x="808" y="1028"/>
                    </a:lnTo>
                    <a:lnTo>
                      <a:pt x="808" y="968"/>
                    </a:lnTo>
                    <a:lnTo>
                      <a:pt x="808" y="968"/>
                    </a:lnTo>
                    <a:close/>
                  </a:path>
                </a:pathLst>
              </a:custGeom>
              <a:no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103 CuadroTexto">
                <a:extLst>
                  <a:ext uri="{FF2B5EF4-FFF2-40B4-BE49-F238E27FC236}">
                    <a16:creationId xmlns:a16="http://schemas.microsoft.com/office/drawing/2014/main" id="{0E4F54B3-F8A0-47DB-ADDF-BEFE1A13BF7F}"/>
                  </a:ext>
                </a:extLst>
              </p:cNvPr>
              <p:cNvSpPr txBox="1"/>
              <p:nvPr/>
            </p:nvSpPr>
            <p:spPr>
              <a:xfrm>
                <a:off x="8219783" y="5688082"/>
                <a:ext cx="847847" cy="226019"/>
              </a:xfrm>
              <a:prstGeom prst="rect">
                <a:avLst/>
              </a:prstGeom>
              <a:noFill/>
              <a:ln>
                <a:solidFill>
                  <a:schemeClr val="bg1">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Oax</a:t>
                </a:r>
                <a:endParaRPr kumimoji="0" lang="es-MX"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76" name="35 Conector angular">
                <a:extLst>
                  <a:ext uri="{FF2B5EF4-FFF2-40B4-BE49-F238E27FC236}">
                    <a16:creationId xmlns:a16="http://schemas.microsoft.com/office/drawing/2014/main" id="{2151AAE2-EC4A-4164-A31A-01A1D191DDC6}"/>
                  </a:ext>
                </a:extLst>
              </p:cNvPr>
              <p:cNvCxnSpPr>
                <a:cxnSpLocks/>
                <a:endCxn id="66" idx="6"/>
              </p:cNvCxnSpPr>
              <p:nvPr/>
            </p:nvCxnSpPr>
            <p:spPr>
              <a:xfrm rot="5400000" flipH="1" flipV="1">
                <a:off x="7627976" y="5462598"/>
                <a:ext cx="239924" cy="211342"/>
              </a:xfrm>
              <a:prstGeom prst="bentConnector4">
                <a:avLst>
                  <a:gd name="adj1" fmla="val 30523"/>
                  <a:gd name="adj2" fmla="val 103513"/>
                </a:avLst>
              </a:prstGeom>
              <a:ln cap="sq">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7" name="Grupo 76">
                <a:extLst>
                  <a:ext uri="{FF2B5EF4-FFF2-40B4-BE49-F238E27FC236}">
                    <a16:creationId xmlns:a16="http://schemas.microsoft.com/office/drawing/2014/main" id="{E56ACD59-9C87-42D9-8023-7A2855A818CD}"/>
                  </a:ext>
                </a:extLst>
              </p:cNvPr>
              <p:cNvGrpSpPr/>
              <p:nvPr/>
            </p:nvGrpSpPr>
            <p:grpSpPr>
              <a:xfrm>
                <a:off x="5237201" y="2873127"/>
                <a:ext cx="5862212" cy="3655090"/>
                <a:chOff x="5384773" y="2962923"/>
                <a:chExt cx="5951019" cy="3732923"/>
              </a:xfrm>
            </p:grpSpPr>
            <p:sp>
              <p:nvSpPr>
                <p:cNvPr id="84" name="Freeform 19">
                  <a:extLst>
                    <a:ext uri="{FF2B5EF4-FFF2-40B4-BE49-F238E27FC236}">
                      <a16:creationId xmlns:a16="http://schemas.microsoft.com/office/drawing/2014/main" id="{65573FEF-1679-449E-B7C0-02883B001539}"/>
                    </a:ext>
                  </a:extLst>
                </p:cNvPr>
                <p:cNvSpPr>
                  <a:spLocks/>
                </p:cNvSpPr>
                <p:nvPr/>
              </p:nvSpPr>
              <p:spPr bwMode="auto">
                <a:xfrm>
                  <a:off x="7227748" y="5512278"/>
                  <a:ext cx="1165539" cy="782682"/>
                </a:xfrm>
                <a:custGeom>
                  <a:avLst/>
                  <a:gdLst>
                    <a:gd name="T0" fmla="*/ 237 w 671"/>
                    <a:gd name="T1" fmla="*/ 38 h 451"/>
                    <a:gd name="T2" fmla="*/ 264 w 671"/>
                    <a:gd name="T3" fmla="*/ 60 h 451"/>
                    <a:gd name="T4" fmla="*/ 264 w 671"/>
                    <a:gd name="T5" fmla="*/ 82 h 451"/>
                    <a:gd name="T6" fmla="*/ 226 w 671"/>
                    <a:gd name="T7" fmla="*/ 82 h 451"/>
                    <a:gd name="T8" fmla="*/ 193 w 671"/>
                    <a:gd name="T9" fmla="*/ 60 h 451"/>
                    <a:gd name="T10" fmla="*/ 28 w 671"/>
                    <a:gd name="T11" fmla="*/ 60 h 451"/>
                    <a:gd name="T12" fmla="*/ 28 w 671"/>
                    <a:gd name="T13" fmla="*/ 77 h 451"/>
                    <a:gd name="T14" fmla="*/ 44 w 671"/>
                    <a:gd name="T15" fmla="*/ 77 h 451"/>
                    <a:gd name="T16" fmla="*/ 44 w 671"/>
                    <a:gd name="T17" fmla="*/ 104 h 451"/>
                    <a:gd name="T18" fmla="*/ 22 w 671"/>
                    <a:gd name="T19" fmla="*/ 121 h 451"/>
                    <a:gd name="T20" fmla="*/ 0 w 671"/>
                    <a:gd name="T21" fmla="*/ 121 h 451"/>
                    <a:gd name="T22" fmla="*/ 0 w 671"/>
                    <a:gd name="T23" fmla="*/ 176 h 451"/>
                    <a:gd name="T24" fmla="*/ 44 w 671"/>
                    <a:gd name="T25" fmla="*/ 176 h 451"/>
                    <a:gd name="T26" fmla="*/ 198 w 671"/>
                    <a:gd name="T27" fmla="*/ 324 h 451"/>
                    <a:gd name="T28" fmla="*/ 330 w 671"/>
                    <a:gd name="T29" fmla="*/ 324 h 451"/>
                    <a:gd name="T30" fmla="*/ 380 w 671"/>
                    <a:gd name="T31" fmla="*/ 374 h 451"/>
                    <a:gd name="T32" fmla="*/ 446 w 671"/>
                    <a:gd name="T33" fmla="*/ 374 h 451"/>
                    <a:gd name="T34" fmla="*/ 462 w 671"/>
                    <a:gd name="T35" fmla="*/ 396 h 451"/>
                    <a:gd name="T36" fmla="*/ 545 w 671"/>
                    <a:gd name="T37" fmla="*/ 396 h 451"/>
                    <a:gd name="T38" fmla="*/ 605 w 671"/>
                    <a:gd name="T39" fmla="*/ 451 h 451"/>
                    <a:gd name="T40" fmla="*/ 644 w 671"/>
                    <a:gd name="T41" fmla="*/ 451 h 451"/>
                    <a:gd name="T42" fmla="*/ 644 w 671"/>
                    <a:gd name="T43" fmla="*/ 390 h 451"/>
                    <a:gd name="T44" fmla="*/ 671 w 671"/>
                    <a:gd name="T45" fmla="*/ 363 h 451"/>
                    <a:gd name="T46" fmla="*/ 671 w 671"/>
                    <a:gd name="T47" fmla="*/ 291 h 451"/>
                    <a:gd name="T48" fmla="*/ 655 w 671"/>
                    <a:gd name="T49" fmla="*/ 269 h 451"/>
                    <a:gd name="T50" fmla="*/ 655 w 671"/>
                    <a:gd name="T51" fmla="*/ 154 h 451"/>
                    <a:gd name="T52" fmla="*/ 616 w 671"/>
                    <a:gd name="T53" fmla="*/ 115 h 451"/>
                    <a:gd name="T54" fmla="*/ 517 w 671"/>
                    <a:gd name="T55" fmla="*/ 115 h 451"/>
                    <a:gd name="T56" fmla="*/ 517 w 671"/>
                    <a:gd name="T57" fmla="*/ 93 h 451"/>
                    <a:gd name="T58" fmla="*/ 457 w 671"/>
                    <a:gd name="T59" fmla="*/ 38 h 451"/>
                    <a:gd name="T60" fmla="*/ 303 w 671"/>
                    <a:gd name="T61" fmla="*/ 38 h 451"/>
                    <a:gd name="T62" fmla="*/ 259 w 671"/>
                    <a:gd name="T63" fmla="*/ 0 h 451"/>
                    <a:gd name="T64" fmla="*/ 237 w 671"/>
                    <a:gd name="T65" fmla="*/ 16 h 451"/>
                    <a:gd name="T66" fmla="*/ 237 w 671"/>
                    <a:gd name="T67" fmla="*/ 38 h 451"/>
                    <a:gd name="T68" fmla="*/ 237 w 671"/>
                    <a:gd name="T69" fmla="*/ 3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1" h="451">
                      <a:moveTo>
                        <a:pt x="237" y="38"/>
                      </a:moveTo>
                      <a:lnTo>
                        <a:pt x="264" y="60"/>
                      </a:lnTo>
                      <a:lnTo>
                        <a:pt x="264" y="82"/>
                      </a:lnTo>
                      <a:lnTo>
                        <a:pt x="226" y="82"/>
                      </a:lnTo>
                      <a:lnTo>
                        <a:pt x="193" y="60"/>
                      </a:lnTo>
                      <a:lnTo>
                        <a:pt x="28" y="60"/>
                      </a:lnTo>
                      <a:lnTo>
                        <a:pt x="28" y="77"/>
                      </a:lnTo>
                      <a:lnTo>
                        <a:pt x="44" y="77"/>
                      </a:lnTo>
                      <a:lnTo>
                        <a:pt x="44" y="104"/>
                      </a:lnTo>
                      <a:lnTo>
                        <a:pt x="22" y="121"/>
                      </a:lnTo>
                      <a:lnTo>
                        <a:pt x="0" y="121"/>
                      </a:lnTo>
                      <a:lnTo>
                        <a:pt x="0" y="176"/>
                      </a:lnTo>
                      <a:lnTo>
                        <a:pt x="44" y="176"/>
                      </a:lnTo>
                      <a:lnTo>
                        <a:pt x="198" y="324"/>
                      </a:lnTo>
                      <a:lnTo>
                        <a:pt x="330" y="324"/>
                      </a:lnTo>
                      <a:lnTo>
                        <a:pt x="380" y="374"/>
                      </a:lnTo>
                      <a:lnTo>
                        <a:pt x="446" y="374"/>
                      </a:lnTo>
                      <a:lnTo>
                        <a:pt x="462" y="396"/>
                      </a:lnTo>
                      <a:lnTo>
                        <a:pt x="545" y="396"/>
                      </a:lnTo>
                      <a:lnTo>
                        <a:pt x="605" y="451"/>
                      </a:lnTo>
                      <a:lnTo>
                        <a:pt x="644" y="451"/>
                      </a:lnTo>
                      <a:lnTo>
                        <a:pt x="644" y="390"/>
                      </a:lnTo>
                      <a:lnTo>
                        <a:pt x="671" y="363"/>
                      </a:lnTo>
                      <a:lnTo>
                        <a:pt x="671" y="291"/>
                      </a:lnTo>
                      <a:lnTo>
                        <a:pt x="655" y="269"/>
                      </a:lnTo>
                      <a:lnTo>
                        <a:pt x="655" y="154"/>
                      </a:lnTo>
                      <a:lnTo>
                        <a:pt x="616" y="115"/>
                      </a:lnTo>
                      <a:lnTo>
                        <a:pt x="517" y="115"/>
                      </a:lnTo>
                      <a:lnTo>
                        <a:pt x="517" y="93"/>
                      </a:lnTo>
                      <a:lnTo>
                        <a:pt x="457" y="38"/>
                      </a:lnTo>
                      <a:lnTo>
                        <a:pt x="303" y="38"/>
                      </a:lnTo>
                      <a:lnTo>
                        <a:pt x="259" y="0"/>
                      </a:lnTo>
                      <a:lnTo>
                        <a:pt x="237" y="16"/>
                      </a:lnTo>
                      <a:lnTo>
                        <a:pt x="237" y="38"/>
                      </a:lnTo>
                      <a:lnTo>
                        <a:pt x="237" y="38"/>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79" name="Freeform 8">
                  <a:extLst>
                    <a:ext uri="{FF2B5EF4-FFF2-40B4-BE49-F238E27FC236}">
                      <a16:creationId xmlns:a16="http://schemas.microsoft.com/office/drawing/2014/main" id="{B6F4081A-6D3B-4806-B3A2-CCE3B1A04E58}"/>
                    </a:ext>
                  </a:extLst>
                </p:cNvPr>
                <p:cNvSpPr>
                  <a:spLocks/>
                </p:cNvSpPr>
                <p:nvPr/>
              </p:nvSpPr>
              <p:spPr bwMode="auto">
                <a:xfrm>
                  <a:off x="6004889" y="3068784"/>
                  <a:ext cx="1184645" cy="1364052"/>
                </a:xfrm>
                <a:custGeom>
                  <a:avLst/>
                  <a:gdLst>
                    <a:gd name="T0" fmla="*/ 462 w 682"/>
                    <a:gd name="T1" fmla="*/ 16 h 786"/>
                    <a:gd name="T2" fmla="*/ 402 w 682"/>
                    <a:gd name="T3" fmla="*/ 16 h 786"/>
                    <a:gd name="T4" fmla="*/ 352 w 682"/>
                    <a:gd name="T5" fmla="*/ 71 h 786"/>
                    <a:gd name="T6" fmla="*/ 242 w 682"/>
                    <a:gd name="T7" fmla="*/ 71 h 786"/>
                    <a:gd name="T8" fmla="*/ 171 w 682"/>
                    <a:gd name="T9" fmla="*/ 0 h 786"/>
                    <a:gd name="T10" fmla="*/ 127 w 682"/>
                    <a:gd name="T11" fmla="*/ 0 h 786"/>
                    <a:gd name="T12" fmla="*/ 66 w 682"/>
                    <a:gd name="T13" fmla="*/ 66 h 786"/>
                    <a:gd name="T14" fmla="*/ 66 w 682"/>
                    <a:gd name="T15" fmla="*/ 203 h 786"/>
                    <a:gd name="T16" fmla="*/ 0 w 682"/>
                    <a:gd name="T17" fmla="*/ 203 h 786"/>
                    <a:gd name="T18" fmla="*/ 0 w 682"/>
                    <a:gd name="T19" fmla="*/ 319 h 786"/>
                    <a:gd name="T20" fmla="*/ 165 w 682"/>
                    <a:gd name="T21" fmla="*/ 473 h 786"/>
                    <a:gd name="T22" fmla="*/ 165 w 682"/>
                    <a:gd name="T23" fmla="*/ 577 h 786"/>
                    <a:gd name="T24" fmla="*/ 226 w 682"/>
                    <a:gd name="T25" fmla="*/ 632 h 786"/>
                    <a:gd name="T26" fmla="*/ 226 w 682"/>
                    <a:gd name="T27" fmla="*/ 671 h 786"/>
                    <a:gd name="T28" fmla="*/ 297 w 682"/>
                    <a:gd name="T29" fmla="*/ 671 h 786"/>
                    <a:gd name="T30" fmla="*/ 297 w 682"/>
                    <a:gd name="T31" fmla="*/ 737 h 786"/>
                    <a:gd name="T32" fmla="*/ 347 w 682"/>
                    <a:gd name="T33" fmla="*/ 737 h 786"/>
                    <a:gd name="T34" fmla="*/ 402 w 682"/>
                    <a:gd name="T35" fmla="*/ 786 h 786"/>
                    <a:gd name="T36" fmla="*/ 435 w 682"/>
                    <a:gd name="T37" fmla="*/ 753 h 786"/>
                    <a:gd name="T38" fmla="*/ 435 w 682"/>
                    <a:gd name="T39" fmla="*/ 588 h 786"/>
                    <a:gd name="T40" fmla="*/ 468 w 682"/>
                    <a:gd name="T41" fmla="*/ 566 h 786"/>
                    <a:gd name="T42" fmla="*/ 468 w 682"/>
                    <a:gd name="T43" fmla="*/ 517 h 786"/>
                    <a:gd name="T44" fmla="*/ 539 w 682"/>
                    <a:gd name="T45" fmla="*/ 445 h 786"/>
                    <a:gd name="T46" fmla="*/ 578 w 682"/>
                    <a:gd name="T47" fmla="*/ 478 h 786"/>
                    <a:gd name="T48" fmla="*/ 627 w 682"/>
                    <a:gd name="T49" fmla="*/ 478 h 786"/>
                    <a:gd name="T50" fmla="*/ 682 w 682"/>
                    <a:gd name="T51" fmla="*/ 423 h 786"/>
                    <a:gd name="T52" fmla="*/ 682 w 682"/>
                    <a:gd name="T53" fmla="*/ 335 h 786"/>
                    <a:gd name="T54" fmla="*/ 649 w 682"/>
                    <a:gd name="T55" fmla="*/ 302 h 786"/>
                    <a:gd name="T56" fmla="*/ 605 w 682"/>
                    <a:gd name="T57" fmla="*/ 302 h 786"/>
                    <a:gd name="T58" fmla="*/ 605 w 682"/>
                    <a:gd name="T59" fmla="*/ 363 h 786"/>
                    <a:gd name="T60" fmla="*/ 484 w 682"/>
                    <a:gd name="T61" fmla="*/ 247 h 786"/>
                    <a:gd name="T62" fmla="*/ 528 w 682"/>
                    <a:gd name="T63" fmla="*/ 203 h 786"/>
                    <a:gd name="T64" fmla="*/ 528 w 682"/>
                    <a:gd name="T65" fmla="*/ 88 h 786"/>
                    <a:gd name="T66" fmla="*/ 462 w 682"/>
                    <a:gd name="T67" fmla="*/ 16 h 786"/>
                    <a:gd name="T68" fmla="*/ 462 w 682"/>
                    <a:gd name="T69" fmla="*/ 1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2" h="786">
                      <a:moveTo>
                        <a:pt x="462" y="16"/>
                      </a:moveTo>
                      <a:lnTo>
                        <a:pt x="402" y="16"/>
                      </a:lnTo>
                      <a:lnTo>
                        <a:pt x="352" y="71"/>
                      </a:lnTo>
                      <a:lnTo>
                        <a:pt x="242" y="71"/>
                      </a:lnTo>
                      <a:lnTo>
                        <a:pt x="171" y="0"/>
                      </a:lnTo>
                      <a:lnTo>
                        <a:pt x="127" y="0"/>
                      </a:lnTo>
                      <a:lnTo>
                        <a:pt x="66" y="66"/>
                      </a:lnTo>
                      <a:lnTo>
                        <a:pt x="66" y="203"/>
                      </a:lnTo>
                      <a:lnTo>
                        <a:pt x="0" y="203"/>
                      </a:lnTo>
                      <a:lnTo>
                        <a:pt x="0" y="319"/>
                      </a:lnTo>
                      <a:lnTo>
                        <a:pt x="165" y="473"/>
                      </a:lnTo>
                      <a:lnTo>
                        <a:pt x="165" y="577"/>
                      </a:lnTo>
                      <a:lnTo>
                        <a:pt x="226" y="632"/>
                      </a:lnTo>
                      <a:lnTo>
                        <a:pt x="226" y="671"/>
                      </a:lnTo>
                      <a:lnTo>
                        <a:pt x="297" y="671"/>
                      </a:lnTo>
                      <a:lnTo>
                        <a:pt x="297" y="737"/>
                      </a:lnTo>
                      <a:lnTo>
                        <a:pt x="347" y="737"/>
                      </a:lnTo>
                      <a:lnTo>
                        <a:pt x="402" y="786"/>
                      </a:lnTo>
                      <a:lnTo>
                        <a:pt x="435" y="753"/>
                      </a:lnTo>
                      <a:lnTo>
                        <a:pt x="435" y="588"/>
                      </a:lnTo>
                      <a:lnTo>
                        <a:pt x="468" y="566"/>
                      </a:lnTo>
                      <a:lnTo>
                        <a:pt x="468" y="517"/>
                      </a:lnTo>
                      <a:lnTo>
                        <a:pt x="539" y="445"/>
                      </a:lnTo>
                      <a:lnTo>
                        <a:pt x="578" y="478"/>
                      </a:lnTo>
                      <a:lnTo>
                        <a:pt x="627" y="478"/>
                      </a:lnTo>
                      <a:lnTo>
                        <a:pt x="682" y="423"/>
                      </a:lnTo>
                      <a:lnTo>
                        <a:pt x="682" y="335"/>
                      </a:lnTo>
                      <a:lnTo>
                        <a:pt x="649" y="302"/>
                      </a:lnTo>
                      <a:lnTo>
                        <a:pt x="605" y="302"/>
                      </a:lnTo>
                      <a:lnTo>
                        <a:pt x="605" y="363"/>
                      </a:lnTo>
                      <a:lnTo>
                        <a:pt x="484" y="247"/>
                      </a:lnTo>
                      <a:lnTo>
                        <a:pt x="528" y="203"/>
                      </a:lnTo>
                      <a:lnTo>
                        <a:pt x="528" y="88"/>
                      </a:lnTo>
                      <a:lnTo>
                        <a:pt x="462" y="16"/>
                      </a:lnTo>
                      <a:lnTo>
                        <a:pt x="462" y="16"/>
                      </a:lnTo>
                      <a:close/>
                    </a:path>
                  </a:pathLst>
                </a:custGeom>
                <a:solidFill>
                  <a:srgbClr val="7DDE70"/>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dirty="0">
                    <a:solidFill>
                      <a:prstClr val="black"/>
                    </a:solidFill>
                    <a:latin typeface="Calibri"/>
                  </a:endParaRPr>
                </a:p>
              </p:txBody>
            </p:sp>
            <p:sp>
              <p:nvSpPr>
                <p:cNvPr id="80" name="Freeform 13">
                  <a:extLst>
                    <a:ext uri="{FF2B5EF4-FFF2-40B4-BE49-F238E27FC236}">
                      <a16:creationId xmlns:a16="http://schemas.microsoft.com/office/drawing/2014/main" id="{7821BA69-B408-4CA5-9752-E59E5E0DCF50}"/>
                    </a:ext>
                  </a:extLst>
                </p:cNvPr>
                <p:cNvSpPr>
                  <a:spLocks/>
                </p:cNvSpPr>
                <p:nvPr/>
              </p:nvSpPr>
              <p:spPr bwMode="auto">
                <a:xfrm>
                  <a:off x="6760490" y="3592886"/>
                  <a:ext cx="830294" cy="1193980"/>
                </a:xfrm>
                <a:custGeom>
                  <a:avLst/>
                  <a:gdLst>
                    <a:gd name="T0" fmla="*/ 33 w 478"/>
                    <a:gd name="T1" fmla="*/ 418 h 688"/>
                    <a:gd name="T2" fmla="*/ 27 w 478"/>
                    <a:gd name="T3" fmla="*/ 435 h 688"/>
                    <a:gd name="T4" fmla="*/ 27 w 478"/>
                    <a:gd name="T5" fmla="*/ 479 h 688"/>
                    <a:gd name="T6" fmla="*/ 49 w 478"/>
                    <a:gd name="T7" fmla="*/ 451 h 688"/>
                    <a:gd name="T8" fmla="*/ 49 w 478"/>
                    <a:gd name="T9" fmla="*/ 517 h 688"/>
                    <a:gd name="T10" fmla="*/ 93 w 478"/>
                    <a:gd name="T11" fmla="*/ 473 h 688"/>
                    <a:gd name="T12" fmla="*/ 110 w 478"/>
                    <a:gd name="T13" fmla="*/ 473 h 688"/>
                    <a:gd name="T14" fmla="*/ 110 w 478"/>
                    <a:gd name="T15" fmla="*/ 556 h 688"/>
                    <a:gd name="T16" fmla="*/ 88 w 478"/>
                    <a:gd name="T17" fmla="*/ 556 h 688"/>
                    <a:gd name="T18" fmla="*/ 88 w 478"/>
                    <a:gd name="T19" fmla="*/ 589 h 688"/>
                    <a:gd name="T20" fmla="*/ 66 w 478"/>
                    <a:gd name="T21" fmla="*/ 589 h 688"/>
                    <a:gd name="T22" fmla="*/ 33 w 478"/>
                    <a:gd name="T23" fmla="*/ 627 h 688"/>
                    <a:gd name="T24" fmla="*/ 33 w 478"/>
                    <a:gd name="T25" fmla="*/ 688 h 688"/>
                    <a:gd name="T26" fmla="*/ 154 w 478"/>
                    <a:gd name="T27" fmla="*/ 688 h 688"/>
                    <a:gd name="T28" fmla="*/ 181 w 478"/>
                    <a:gd name="T29" fmla="*/ 660 h 688"/>
                    <a:gd name="T30" fmla="*/ 181 w 478"/>
                    <a:gd name="T31" fmla="*/ 633 h 688"/>
                    <a:gd name="T32" fmla="*/ 137 w 478"/>
                    <a:gd name="T33" fmla="*/ 589 h 688"/>
                    <a:gd name="T34" fmla="*/ 137 w 478"/>
                    <a:gd name="T35" fmla="*/ 545 h 688"/>
                    <a:gd name="T36" fmla="*/ 159 w 478"/>
                    <a:gd name="T37" fmla="*/ 523 h 688"/>
                    <a:gd name="T38" fmla="*/ 209 w 478"/>
                    <a:gd name="T39" fmla="*/ 523 h 688"/>
                    <a:gd name="T40" fmla="*/ 247 w 478"/>
                    <a:gd name="T41" fmla="*/ 490 h 688"/>
                    <a:gd name="T42" fmla="*/ 269 w 478"/>
                    <a:gd name="T43" fmla="*/ 490 h 688"/>
                    <a:gd name="T44" fmla="*/ 313 w 478"/>
                    <a:gd name="T45" fmla="*/ 528 h 688"/>
                    <a:gd name="T46" fmla="*/ 313 w 478"/>
                    <a:gd name="T47" fmla="*/ 556 h 688"/>
                    <a:gd name="T48" fmla="*/ 346 w 478"/>
                    <a:gd name="T49" fmla="*/ 556 h 688"/>
                    <a:gd name="T50" fmla="*/ 385 w 478"/>
                    <a:gd name="T51" fmla="*/ 583 h 688"/>
                    <a:gd name="T52" fmla="*/ 385 w 478"/>
                    <a:gd name="T53" fmla="*/ 556 h 688"/>
                    <a:gd name="T54" fmla="*/ 401 w 478"/>
                    <a:gd name="T55" fmla="*/ 539 h 688"/>
                    <a:gd name="T56" fmla="*/ 401 w 478"/>
                    <a:gd name="T57" fmla="*/ 490 h 688"/>
                    <a:gd name="T58" fmla="*/ 418 w 478"/>
                    <a:gd name="T59" fmla="*/ 473 h 688"/>
                    <a:gd name="T60" fmla="*/ 396 w 478"/>
                    <a:gd name="T61" fmla="*/ 440 h 688"/>
                    <a:gd name="T62" fmla="*/ 368 w 478"/>
                    <a:gd name="T63" fmla="*/ 440 h 688"/>
                    <a:gd name="T64" fmla="*/ 346 w 478"/>
                    <a:gd name="T65" fmla="*/ 468 h 688"/>
                    <a:gd name="T66" fmla="*/ 269 w 478"/>
                    <a:gd name="T67" fmla="*/ 391 h 688"/>
                    <a:gd name="T68" fmla="*/ 269 w 478"/>
                    <a:gd name="T69" fmla="*/ 325 h 688"/>
                    <a:gd name="T70" fmla="*/ 478 w 478"/>
                    <a:gd name="T71" fmla="*/ 138 h 688"/>
                    <a:gd name="T72" fmla="*/ 478 w 478"/>
                    <a:gd name="T73" fmla="*/ 94 h 688"/>
                    <a:gd name="T74" fmla="*/ 418 w 478"/>
                    <a:gd name="T75" fmla="*/ 94 h 688"/>
                    <a:gd name="T76" fmla="*/ 313 w 478"/>
                    <a:gd name="T77" fmla="*/ 0 h 688"/>
                    <a:gd name="T78" fmla="*/ 214 w 478"/>
                    <a:gd name="T79" fmla="*/ 0 h 688"/>
                    <a:gd name="T80" fmla="*/ 247 w 478"/>
                    <a:gd name="T81" fmla="*/ 33 h 688"/>
                    <a:gd name="T82" fmla="*/ 247 w 478"/>
                    <a:gd name="T83" fmla="*/ 121 h 688"/>
                    <a:gd name="T84" fmla="*/ 192 w 478"/>
                    <a:gd name="T85" fmla="*/ 176 h 688"/>
                    <a:gd name="T86" fmla="*/ 143 w 478"/>
                    <a:gd name="T87" fmla="*/ 176 h 688"/>
                    <a:gd name="T88" fmla="*/ 104 w 478"/>
                    <a:gd name="T89" fmla="*/ 143 h 688"/>
                    <a:gd name="T90" fmla="*/ 33 w 478"/>
                    <a:gd name="T91" fmla="*/ 215 h 688"/>
                    <a:gd name="T92" fmla="*/ 33 w 478"/>
                    <a:gd name="T93" fmla="*/ 264 h 688"/>
                    <a:gd name="T94" fmla="*/ 0 w 478"/>
                    <a:gd name="T95" fmla="*/ 286 h 688"/>
                    <a:gd name="T96" fmla="*/ 0 w 478"/>
                    <a:gd name="T97" fmla="*/ 402 h 688"/>
                    <a:gd name="T98" fmla="*/ 33 w 478"/>
                    <a:gd name="T99" fmla="*/ 402 h 688"/>
                    <a:gd name="T100" fmla="*/ 33 w 478"/>
                    <a:gd name="T101" fmla="*/ 418 h 688"/>
                    <a:gd name="T102" fmla="*/ 33 w 478"/>
                    <a:gd name="T103" fmla="*/ 41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8" h="688">
                      <a:moveTo>
                        <a:pt x="33" y="418"/>
                      </a:moveTo>
                      <a:lnTo>
                        <a:pt x="27" y="435"/>
                      </a:lnTo>
                      <a:lnTo>
                        <a:pt x="27" y="479"/>
                      </a:lnTo>
                      <a:lnTo>
                        <a:pt x="49" y="451"/>
                      </a:lnTo>
                      <a:lnTo>
                        <a:pt x="49" y="517"/>
                      </a:lnTo>
                      <a:lnTo>
                        <a:pt x="93" y="473"/>
                      </a:lnTo>
                      <a:lnTo>
                        <a:pt x="110" y="473"/>
                      </a:lnTo>
                      <a:lnTo>
                        <a:pt x="110" y="556"/>
                      </a:lnTo>
                      <a:lnTo>
                        <a:pt x="88" y="556"/>
                      </a:lnTo>
                      <a:lnTo>
                        <a:pt x="88" y="589"/>
                      </a:lnTo>
                      <a:lnTo>
                        <a:pt x="66" y="589"/>
                      </a:lnTo>
                      <a:lnTo>
                        <a:pt x="33" y="627"/>
                      </a:lnTo>
                      <a:lnTo>
                        <a:pt x="33" y="688"/>
                      </a:lnTo>
                      <a:lnTo>
                        <a:pt x="154" y="688"/>
                      </a:lnTo>
                      <a:lnTo>
                        <a:pt x="181" y="660"/>
                      </a:lnTo>
                      <a:lnTo>
                        <a:pt x="181" y="633"/>
                      </a:lnTo>
                      <a:lnTo>
                        <a:pt x="137" y="589"/>
                      </a:lnTo>
                      <a:lnTo>
                        <a:pt x="137" y="545"/>
                      </a:lnTo>
                      <a:lnTo>
                        <a:pt x="159" y="523"/>
                      </a:lnTo>
                      <a:lnTo>
                        <a:pt x="209" y="523"/>
                      </a:lnTo>
                      <a:lnTo>
                        <a:pt x="247" y="490"/>
                      </a:lnTo>
                      <a:lnTo>
                        <a:pt x="269" y="490"/>
                      </a:lnTo>
                      <a:lnTo>
                        <a:pt x="313" y="528"/>
                      </a:lnTo>
                      <a:lnTo>
                        <a:pt x="313" y="556"/>
                      </a:lnTo>
                      <a:lnTo>
                        <a:pt x="346" y="556"/>
                      </a:lnTo>
                      <a:lnTo>
                        <a:pt x="385" y="583"/>
                      </a:lnTo>
                      <a:lnTo>
                        <a:pt x="385" y="556"/>
                      </a:lnTo>
                      <a:lnTo>
                        <a:pt x="401" y="539"/>
                      </a:lnTo>
                      <a:lnTo>
                        <a:pt x="401" y="490"/>
                      </a:lnTo>
                      <a:lnTo>
                        <a:pt x="418" y="473"/>
                      </a:lnTo>
                      <a:lnTo>
                        <a:pt x="396" y="440"/>
                      </a:lnTo>
                      <a:lnTo>
                        <a:pt x="368" y="440"/>
                      </a:lnTo>
                      <a:lnTo>
                        <a:pt x="346" y="468"/>
                      </a:lnTo>
                      <a:lnTo>
                        <a:pt x="269" y="391"/>
                      </a:lnTo>
                      <a:lnTo>
                        <a:pt x="269" y="325"/>
                      </a:lnTo>
                      <a:lnTo>
                        <a:pt x="478" y="138"/>
                      </a:lnTo>
                      <a:lnTo>
                        <a:pt x="478" y="94"/>
                      </a:lnTo>
                      <a:lnTo>
                        <a:pt x="418" y="94"/>
                      </a:lnTo>
                      <a:lnTo>
                        <a:pt x="313" y="0"/>
                      </a:lnTo>
                      <a:lnTo>
                        <a:pt x="214" y="0"/>
                      </a:lnTo>
                      <a:lnTo>
                        <a:pt x="247" y="33"/>
                      </a:lnTo>
                      <a:lnTo>
                        <a:pt x="247" y="121"/>
                      </a:lnTo>
                      <a:lnTo>
                        <a:pt x="192" y="176"/>
                      </a:lnTo>
                      <a:lnTo>
                        <a:pt x="143" y="176"/>
                      </a:lnTo>
                      <a:lnTo>
                        <a:pt x="104" y="143"/>
                      </a:lnTo>
                      <a:lnTo>
                        <a:pt x="33" y="215"/>
                      </a:lnTo>
                      <a:lnTo>
                        <a:pt x="33" y="264"/>
                      </a:lnTo>
                      <a:lnTo>
                        <a:pt x="0" y="286"/>
                      </a:lnTo>
                      <a:lnTo>
                        <a:pt x="0" y="402"/>
                      </a:lnTo>
                      <a:lnTo>
                        <a:pt x="33" y="402"/>
                      </a:lnTo>
                      <a:lnTo>
                        <a:pt x="33" y="418"/>
                      </a:lnTo>
                      <a:lnTo>
                        <a:pt x="33" y="418"/>
                      </a:lnTo>
                      <a:close/>
                    </a:path>
                  </a:pathLst>
                </a:custGeom>
                <a:solidFill>
                  <a:srgbClr val="7DDE70"/>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dirty="0">
                    <a:solidFill>
                      <a:prstClr val="black"/>
                    </a:solidFill>
                    <a:latin typeface="Calibri"/>
                  </a:endParaRPr>
                </a:p>
              </p:txBody>
            </p:sp>
            <p:sp>
              <p:nvSpPr>
                <p:cNvPr id="81" name="Freeform 14">
                  <a:extLst>
                    <a:ext uri="{FF2B5EF4-FFF2-40B4-BE49-F238E27FC236}">
                      <a16:creationId xmlns:a16="http://schemas.microsoft.com/office/drawing/2014/main" id="{FF204327-7EF1-4CB0-9730-DA238D85EB97}"/>
                    </a:ext>
                  </a:extLst>
                </p:cNvPr>
                <p:cNvSpPr>
                  <a:spLocks/>
                </p:cNvSpPr>
                <p:nvPr/>
              </p:nvSpPr>
              <p:spPr bwMode="auto">
                <a:xfrm>
                  <a:off x="6291496" y="4233262"/>
                  <a:ext cx="458572" cy="753179"/>
                </a:xfrm>
                <a:custGeom>
                  <a:avLst/>
                  <a:gdLst>
                    <a:gd name="T0" fmla="*/ 105 w 264"/>
                    <a:gd name="T1" fmla="*/ 374 h 434"/>
                    <a:gd name="T2" fmla="*/ 132 w 264"/>
                    <a:gd name="T3" fmla="*/ 374 h 434"/>
                    <a:gd name="T4" fmla="*/ 132 w 264"/>
                    <a:gd name="T5" fmla="*/ 352 h 434"/>
                    <a:gd name="T6" fmla="*/ 154 w 264"/>
                    <a:gd name="T7" fmla="*/ 352 h 434"/>
                    <a:gd name="T8" fmla="*/ 176 w 264"/>
                    <a:gd name="T9" fmla="*/ 374 h 434"/>
                    <a:gd name="T10" fmla="*/ 176 w 264"/>
                    <a:gd name="T11" fmla="*/ 423 h 434"/>
                    <a:gd name="T12" fmla="*/ 209 w 264"/>
                    <a:gd name="T13" fmla="*/ 423 h 434"/>
                    <a:gd name="T14" fmla="*/ 209 w 264"/>
                    <a:gd name="T15" fmla="*/ 374 h 434"/>
                    <a:gd name="T16" fmla="*/ 237 w 264"/>
                    <a:gd name="T17" fmla="*/ 352 h 434"/>
                    <a:gd name="T18" fmla="*/ 237 w 264"/>
                    <a:gd name="T19" fmla="*/ 319 h 434"/>
                    <a:gd name="T20" fmla="*/ 264 w 264"/>
                    <a:gd name="T21" fmla="*/ 319 h 434"/>
                    <a:gd name="T22" fmla="*/ 264 w 264"/>
                    <a:gd name="T23" fmla="*/ 291 h 434"/>
                    <a:gd name="T24" fmla="*/ 242 w 264"/>
                    <a:gd name="T25" fmla="*/ 275 h 434"/>
                    <a:gd name="T26" fmla="*/ 242 w 264"/>
                    <a:gd name="T27" fmla="*/ 192 h 434"/>
                    <a:gd name="T28" fmla="*/ 209 w 264"/>
                    <a:gd name="T29" fmla="*/ 165 h 434"/>
                    <a:gd name="T30" fmla="*/ 237 w 264"/>
                    <a:gd name="T31" fmla="*/ 143 h 434"/>
                    <a:gd name="T32" fmla="*/ 237 w 264"/>
                    <a:gd name="T33" fmla="*/ 115 h 434"/>
                    <a:gd name="T34" fmla="*/ 182 w 264"/>
                    <a:gd name="T35" fmla="*/ 66 h 434"/>
                    <a:gd name="T36" fmla="*/ 132 w 264"/>
                    <a:gd name="T37" fmla="*/ 66 h 434"/>
                    <a:gd name="T38" fmla="*/ 132 w 264"/>
                    <a:gd name="T39" fmla="*/ 0 h 434"/>
                    <a:gd name="T40" fmla="*/ 61 w 264"/>
                    <a:gd name="T41" fmla="*/ 0 h 434"/>
                    <a:gd name="T42" fmla="*/ 61 w 264"/>
                    <a:gd name="T43" fmla="*/ 93 h 434"/>
                    <a:gd name="T44" fmla="*/ 11 w 264"/>
                    <a:gd name="T45" fmla="*/ 93 h 434"/>
                    <a:gd name="T46" fmla="*/ 0 w 264"/>
                    <a:gd name="T47" fmla="*/ 104 h 434"/>
                    <a:gd name="T48" fmla="*/ 0 w 264"/>
                    <a:gd name="T49" fmla="*/ 192 h 434"/>
                    <a:gd name="T50" fmla="*/ 77 w 264"/>
                    <a:gd name="T51" fmla="*/ 264 h 434"/>
                    <a:gd name="T52" fmla="*/ 77 w 264"/>
                    <a:gd name="T53" fmla="*/ 280 h 434"/>
                    <a:gd name="T54" fmla="*/ 66 w 264"/>
                    <a:gd name="T55" fmla="*/ 291 h 434"/>
                    <a:gd name="T56" fmla="*/ 66 w 264"/>
                    <a:gd name="T57" fmla="*/ 341 h 434"/>
                    <a:gd name="T58" fmla="*/ 22 w 264"/>
                    <a:gd name="T59" fmla="*/ 379 h 434"/>
                    <a:gd name="T60" fmla="*/ 22 w 264"/>
                    <a:gd name="T61" fmla="*/ 401 h 434"/>
                    <a:gd name="T62" fmla="*/ 55 w 264"/>
                    <a:gd name="T63" fmla="*/ 434 h 434"/>
                    <a:gd name="T64" fmla="*/ 105 w 264"/>
                    <a:gd name="T65" fmla="*/ 396 h 434"/>
                    <a:gd name="T66" fmla="*/ 105 w 264"/>
                    <a:gd name="T67" fmla="*/ 374 h 434"/>
                    <a:gd name="T68" fmla="*/ 105 w 264"/>
                    <a:gd name="T69" fmla="*/ 37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 h="434">
                      <a:moveTo>
                        <a:pt x="105" y="374"/>
                      </a:moveTo>
                      <a:lnTo>
                        <a:pt x="132" y="374"/>
                      </a:lnTo>
                      <a:lnTo>
                        <a:pt x="132" y="352"/>
                      </a:lnTo>
                      <a:lnTo>
                        <a:pt x="154" y="352"/>
                      </a:lnTo>
                      <a:lnTo>
                        <a:pt x="176" y="374"/>
                      </a:lnTo>
                      <a:lnTo>
                        <a:pt x="176" y="423"/>
                      </a:lnTo>
                      <a:lnTo>
                        <a:pt x="209" y="423"/>
                      </a:lnTo>
                      <a:lnTo>
                        <a:pt x="209" y="374"/>
                      </a:lnTo>
                      <a:lnTo>
                        <a:pt x="237" y="352"/>
                      </a:lnTo>
                      <a:lnTo>
                        <a:pt x="237" y="319"/>
                      </a:lnTo>
                      <a:lnTo>
                        <a:pt x="264" y="319"/>
                      </a:lnTo>
                      <a:lnTo>
                        <a:pt x="264" y="291"/>
                      </a:lnTo>
                      <a:lnTo>
                        <a:pt x="242" y="275"/>
                      </a:lnTo>
                      <a:lnTo>
                        <a:pt x="242" y="192"/>
                      </a:lnTo>
                      <a:lnTo>
                        <a:pt x="209" y="165"/>
                      </a:lnTo>
                      <a:lnTo>
                        <a:pt x="237" y="143"/>
                      </a:lnTo>
                      <a:lnTo>
                        <a:pt x="237" y="115"/>
                      </a:lnTo>
                      <a:lnTo>
                        <a:pt x="182" y="66"/>
                      </a:lnTo>
                      <a:lnTo>
                        <a:pt x="132" y="66"/>
                      </a:lnTo>
                      <a:lnTo>
                        <a:pt x="132" y="0"/>
                      </a:lnTo>
                      <a:lnTo>
                        <a:pt x="61" y="0"/>
                      </a:lnTo>
                      <a:lnTo>
                        <a:pt x="61" y="93"/>
                      </a:lnTo>
                      <a:lnTo>
                        <a:pt x="11" y="93"/>
                      </a:lnTo>
                      <a:lnTo>
                        <a:pt x="0" y="104"/>
                      </a:lnTo>
                      <a:lnTo>
                        <a:pt x="0" y="192"/>
                      </a:lnTo>
                      <a:lnTo>
                        <a:pt x="77" y="264"/>
                      </a:lnTo>
                      <a:lnTo>
                        <a:pt x="77" y="280"/>
                      </a:lnTo>
                      <a:lnTo>
                        <a:pt x="66" y="291"/>
                      </a:lnTo>
                      <a:lnTo>
                        <a:pt x="66" y="341"/>
                      </a:lnTo>
                      <a:lnTo>
                        <a:pt x="22" y="379"/>
                      </a:lnTo>
                      <a:lnTo>
                        <a:pt x="22" y="401"/>
                      </a:lnTo>
                      <a:lnTo>
                        <a:pt x="55" y="434"/>
                      </a:lnTo>
                      <a:lnTo>
                        <a:pt x="105" y="396"/>
                      </a:lnTo>
                      <a:lnTo>
                        <a:pt x="105" y="374"/>
                      </a:lnTo>
                      <a:lnTo>
                        <a:pt x="105" y="374"/>
                      </a:lnTo>
                      <a:close/>
                    </a:path>
                  </a:pathLst>
                </a:custGeom>
                <a:solidFill>
                  <a:schemeClr val="bg1">
                    <a:lumMod val="75000"/>
                  </a:schemeClr>
                </a:solidFill>
                <a:ln w="7938" cap="rnd">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dirty="0">
                    <a:solidFill>
                      <a:prstClr val="black"/>
                    </a:solidFill>
                    <a:latin typeface="Calibri"/>
                  </a:endParaRPr>
                </a:p>
              </p:txBody>
            </p:sp>
            <p:sp>
              <p:nvSpPr>
                <p:cNvPr id="82" name="Freeform 17">
                  <a:extLst>
                    <a:ext uri="{FF2B5EF4-FFF2-40B4-BE49-F238E27FC236}">
                      <a16:creationId xmlns:a16="http://schemas.microsoft.com/office/drawing/2014/main" id="{A03C71E5-37F8-4D8E-AEC6-972AA805755C}"/>
                    </a:ext>
                  </a:extLst>
                </p:cNvPr>
                <p:cNvSpPr>
                  <a:spLocks/>
                </p:cNvSpPr>
                <p:nvPr/>
              </p:nvSpPr>
              <p:spPr bwMode="auto">
                <a:xfrm>
                  <a:off x="7658528" y="4691417"/>
                  <a:ext cx="429044" cy="439066"/>
                </a:xfrm>
                <a:custGeom>
                  <a:avLst/>
                  <a:gdLst>
                    <a:gd name="T0" fmla="*/ 99 w 247"/>
                    <a:gd name="T1" fmla="*/ 236 h 253"/>
                    <a:gd name="T2" fmla="*/ 99 w 247"/>
                    <a:gd name="T3" fmla="*/ 214 h 253"/>
                    <a:gd name="T4" fmla="*/ 154 w 247"/>
                    <a:gd name="T5" fmla="*/ 154 h 253"/>
                    <a:gd name="T6" fmla="*/ 154 w 247"/>
                    <a:gd name="T7" fmla="*/ 115 h 253"/>
                    <a:gd name="T8" fmla="*/ 181 w 247"/>
                    <a:gd name="T9" fmla="*/ 115 h 253"/>
                    <a:gd name="T10" fmla="*/ 181 w 247"/>
                    <a:gd name="T11" fmla="*/ 77 h 253"/>
                    <a:gd name="T12" fmla="*/ 203 w 247"/>
                    <a:gd name="T13" fmla="*/ 55 h 253"/>
                    <a:gd name="T14" fmla="*/ 247 w 247"/>
                    <a:gd name="T15" fmla="*/ 55 h 253"/>
                    <a:gd name="T16" fmla="*/ 209 w 247"/>
                    <a:gd name="T17" fmla="*/ 27 h 253"/>
                    <a:gd name="T18" fmla="*/ 209 w 247"/>
                    <a:gd name="T19" fmla="*/ 0 h 253"/>
                    <a:gd name="T20" fmla="*/ 198 w 247"/>
                    <a:gd name="T21" fmla="*/ 0 h 253"/>
                    <a:gd name="T22" fmla="*/ 181 w 247"/>
                    <a:gd name="T23" fmla="*/ 16 h 253"/>
                    <a:gd name="T24" fmla="*/ 126 w 247"/>
                    <a:gd name="T25" fmla="*/ 16 h 253"/>
                    <a:gd name="T26" fmla="*/ 126 w 247"/>
                    <a:gd name="T27" fmla="*/ 55 h 253"/>
                    <a:gd name="T28" fmla="*/ 55 w 247"/>
                    <a:gd name="T29" fmla="*/ 115 h 253"/>
                    <a:gd name="T30" fmla="*/ 16 w 247"/>
                    <a:gd name="T31" fmla="*/ 115 h 253"/>
                    <a:gd name="T32" fmla="*/ 0 w 247"/>
                    <a:gd name="T33" fmla="*/ 126 h 253"/>
                    <a:gd name="T34" fmla="*/ 0 w 247"/>
                    <a:gd name="T35" fmla="*/ 148 h 253"/>
                    <a:gd name="T36" fmla="*/ 44 w 247"/>
                    <a:gd name="T37" fmla="*/ 192 h 253"/>
                    <a:gd name="T38" fmla="*/ 44 w 247"/>
                    <a:gd name="T39" fmla="*/ 253 h 253"/>
                    <a:gd name="T40" fmla="*/ 82 w 247"/>
                    <a:gd name="T41" fmla="*/ 253 h 253"/>
                    <a:gd name="T42" fmla="*/ 99 w 247"/>
                    <a:gd name="T43" fmla="*/ 236 h 253"/>
                    <a:gd name="T44" fmla="*/ 99 w 247"/>
                    <a:gd name="T45" fmla="*/ 23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7" h="253">
                      <a:moveTo>
                        <a:pt x="99" y="236"/>
                      </a:moveTo>
                      <a:lnTo>
                        <a:pt x="99" y="214"/>
                      </a:lnTo>
                      <a:lnTo>
                        <a:pt x="154" y="154"/>
                      </a:lnTo>
                      <a:lnTo>
                        <a:pt x="154" y="115"/>
                      </a:lnTo>
                      <a:lnTo>
                        <a:pt x="181" y="115"/>
                      </a:lnTo>
                      <a:lnTo>
                        <a:pt x="181" y="77"/>
                      </a:lnTo>
                      <a:lnTo>
                        <a:pt x="203" y="55"/>
                      </a:lnTo>
                      <a:lnTo>
                        <a:pt x="247" y="55"/>
                      </a:lnTo>
                      <a:lnTo>
                        <a:pt x="209" y="27"/>
                      </a:lnTo>
                      <a:lnTo>
                        <a:pt x="209" y="0"/>
                      </a:lnTo>
                      <a:lnTo>
                        <a:pt x="198" y="0"/>
                      </a:lnTo>
                      <a:lnTo>
                        <a:pt x="181" y="16"/>
                      </a:lnTo>
                      <a:lnTo>
                        <a:pt x="126" y="16"/>
                      </a:lnTo>
                      <a:lnTo>
                        <a:pt x="126" y="55"/>
                      </a:lnTo>
                      <a:lnTo>
                        <a:pt x="55" y="115"/>
                      </a:lnTo>
                      <a:lnTo>
                        <a:pt x="16" y="115"/>
                      </a:lnTo>
                      <a:lnTo>
                        <a:pt x="0" y="126"/>
                      </a:lnTo>
                      <a:lnTo>
                        <a:pt x="0" y="148"/>
                      </a:lnTo>
                      <a:lnTo>
                        <a:pt x="44" y="192"/>
                      </a:lnTo>
                      <a:lnTo>
                        <a:pt x="44" y="253"/>
                      </a:lnTo>
                      <a:lnTo>
                        <a:pt x="82" y="253"/>
                      </a:lnTo>
                      <a:lnTo>
                        <a:pt x="99" y="236"/>
                      </a:lnTo>
                      <a:lnTo>
                        <a:pt x="99" y="236"/>
                      </a:lnTo>
                      <a:close/>
                    </a:path>
                  </a:pathLst>
                </a:custGeom>
                <a:solidFill>
                  <a:srgbClr val="7DDE70"/>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dirty="0">
                    <a:solidFill>
                      <a:prstClr val="black"/>
                    </a:solidFill>
                    <a:latin typeface="Calibri"/>
                  </a:endParaRPr>
                </a:p>
              </p:txBody>
            </p:sp>
            <p:sp>
              <p:nvSpPr>
                <p:cNvPr id="83" name="Freeform 18">
                  <a:extLst>
                    <a:ext uri="{FF2B5EF4-FFF2-40B4-BE49-F238E27FC236}">
                      <a16:creationId xmlns:a16="http://schemas.microsoft.com/office/drawing/2014/main" id="{FC3D37AB-09E5-4DC4-ACA3-D577F49FA88F}"/>
                    </a:ext>
                  </a:extLst>
                </p:cNvPr>
                <p:cNvSpPr>
                  <a:spLocks/>
                </p:cNvSpPr>
                <p:nvPr/>
              </p:nvSpPr>
              <p:spPr bwMode="auto">
                <a:xfrm>
                  <a:off x="8212636" y="4462340"/>
                  <a:ext cx="1422617" cy="1508094"/>
                </a:xfrm>
                <a:custGeom>
                  <a:avLst/>
                  <a:gdLst>
                    <a:gd name="T0" fmla="*/ 588 w 819"/>
                    <a:gd name="T1" fmla="*/ 588 h 869"/>
                    <a:gd name="T2" fmla="*/ 473 w 819"/>
                    <a:gd name="T3" fmla="*/ 588 h 869"/>
                    <a:gd name="T4" fmla="*/ 473 w 819"/>
                    <a:gd name="T5" fmla="*/ 599 h 869"/>
                    <a:gd name="T6" fmla="*/ 440 w 819"/>
                    <a:gd name="T7" fmla="*/ 599 h 869"/>
                    <a:gd name="T8" fmla="*/ 440 w 819"/>
                    <a:gd name="T9" fmla="*/ 572 h 869"/>
                    <a:gd name="T10" fmla="*/ 302 w 819"/>
                    <a:gd name="T11" fmla="*/ 445 h 869"/>
                    <a:gd name="T12" fmla="*/ 302 w 819"/>
                    <a:gd name="T13" fmla="*/ 330 h 869"/>
                    <a:gd name="T14" fmla="*/ 170 w 819"/>
                    <a:gd name="T15" fmla="*/ 209 h 869"/>
                    <a:gd name="T16" fmla="*/ 170 w 819"/>
                    <a:gd name="T17" fmla="*/ 148 h 869"/>
                    <a:gd name="T18" fmla="*/ 137 w 819"/>
                    <a:gd name="T19" fmla="*/ 148 h 869"/>
                    <a:gd name="T20" fmla="*/ 137 w 819"/>
                    <a:gd name="T21" fmla="*/ 88 h 869"/>
                    <a:gd name="T22" fmla="*/ 170 w 819"/>
                    <a:gd name="T23" fmla="*/ 115 h 869"/>
                    <a:gd name="T24" fmla="*/ 170 w 819"/>
                    <a:gd name="T25" fmla="*/ 55 h 869"/>
                    <a:gd name="T26" fmla="*/ 115 w 819"/>
                    <a:gd name="T27" fmla="*/ 0 h 869"/>
                    <a:gd name="T28" fmla="*/ 93 w 819"/>
                    <a:gd name="T29" fmla="*/ 0 h 869"/>
                    <a:gd name="T30" fmla="*/ 71 w 819"/>
                    <a:gd name="T31" fmla="*/ 16 h 869"/>
                    <a:gd name="T32" fmla="*/ 38 w 819"/>
                    <a:gd name="T33" fmla="*/ 16 h 869"/>
                    <a:gd name="T34" fmla="*/ 0 w 819"/>
                    <a:gd name="T35" fmla="*/ 55 h 869"/>
                    <a:gd name="T36" fmla="*/ 0 w 819"/>
                    <a:gd name="T37" fmla="*/ 154 h 869"/>
                    <a:gd name="T38" fmla="*/ 49 w 819"/>
                    <a:gd name="T39" fmla="*/ 187 h 869"/>
                    <a:gd name="T40" fmla="*/ 49 w 819"/>
                    <a:gd name="T41" fmla="*/ 231 h 869"/>
                    <a:gd name="T42" fmla="*/ 11 w 819"/>
                    <a:gd name="T43" fmla="*/ 264 h 869"/>
                    <a:gd name="T44" fmla="*/ 11 w 819"/>
                    <a:gd name="T45" fmla="*/ 297 h 869"/>
                    <a:gd name="T46" fmla="*/ 60 w 819"/>
                    <a:gd name="T47" fmla="*/ 297 h 869"/>
                    <a:gd name="T48" fmla="*/ 88 w 819"/>
                    <a:gd name="T49" fmla="*/ 264 h 869"/>
                    <a:gd name="T50" fmla="*/ 137 w 819"/>
                    <a:gd name="T51" fmla="*/ 313 h 869"/>
                    <a:gd name="T52" fmla="*/ 137 w 819"/>
                    <a:gd name="T53" fmla="*/ 352 h 869"/>
                    <a:gd name="T54" fmla="*/ 209 w 819"/>
                    <a:gd name="T55" fmla="*/ 352 h 869"/>
                    <a:gd name="T56" fmla="*/ 209 w 819"/>
                    <a:gd name="T57" fmla="*/ 401 h 869"/>
                    <a:gd name="T58" fmla="*/ 165 w 819"/>
                    <a:gd name="T59" fmla="*/ 445 h 869"/>
                    <a:gd name="T60" fmla="*/ 165 w 819"/>
                    <a:gd name="T61" fmla="*/ 500 h 869"/>
                    <a:gd name="T62" fmla="*/ 236 w 819"/>
                    <a:gd name="T63" fmla="*/ 500 h 869"/>
                    <a:gd name="T64" fmla="*/ 236 w 819"/>
                    <a:gd name="T65" fmla="*/ 528 h 869"/>
                    <a:gd name="T66" fmla="*/ 214 w 819"/>
                    <a:gd name="T67" fmla="*/ 528 h 869"/>
                    <a:gd name="T68" fmla="*/ 214 w 819"/>
                    <a:gd name="T69" fmla="*/ 588 h 869"/>
                    <a:gd name="T70" fmla="*/ 253 w 819"/>
                    <a:gd name="T71" fmla="*/ 627 h 869"/>
                    <a:gd name="T72" fmla="*/ 313 w 819"/>
                    <a:gd name="T73" fmla="*/ 627 h 869"/>
                    <a:gd name="T74" fmla="*/ 451 w 819"/>
                    <a:gd name="T75" fmla="*/ 748 h 869"/>
                    <a:gd name="T76" fmla="*/ 451 w 819"/>
                    <a:gd name="T77" fmla="*/ 792 h 869"/>
                    <a:gd name="T78" fmla="*/ 495 w 819"/>
                    <a:gd name="T79" fmla="*/ 792 h 869"/>
                    <a:gd name="T80" fmla="*/ 528 w 819"/>
                    <a:gd name="T81" fmla="*/ 759 h 869"/>
                    <a:gd name="T82" fmla="*/ 528 w 819"/>
                    <a:gd name="T83" fmla="*/ 803 h 869"/>
                    <a:gd name="T84" fmla="*/ 599 w 819"/>
                    <a:gd name="T85" fmla="*/ 869 h 869"/>
                    <a:gd name="T86" fmla="*/ 742 w 819"/>
                    <a:gd name="T87" fmla="*/ 869 h 869"/>
                    <a:gd name="T88" fmla="*/ 819 w 819"/>
                    <a:gd name="T89" fmla="*/ 797 h 869"/>
                    <a:gd name="T90" fmla="*/ 698 w 819"/>
                    <a:gd name="T91" fmla="*/ 682 h 869"/>
                    <a:gd name="T92" fmla="*/ 588 w 819"/>
                    <a:gd name="T93" fmla="*/ 588 h 869"/>
                    <a:gd name="T94" fmla="*/ 588 w 819"/>
                    <a:gd name="T95" fmla="*/ 58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9" h="869">
                      <a:moveTo>
                        <a:pt x="588" y="588"/>
                      </a:moveTo>
                      <a:lnTo>
                        <a:pt x="473" y="588"/>
                      </a:lnTo>
                      <a:lnTo>
                        <a:pt x="473" y="599"/>
                      </a:lnTo>
                      <a:lnTo>
                        <a:pt x="440" y="599"/>
                      </a:lnTo>
                      <a:lnTo>
                        <a:pt x="440" y="572"/>
                      </a:lnTo>
                      <a:lnTo>
                        <a:pt x="302" y="445"/>
                      </a:lnTo>
                      <a:lnTo>
                        <a:pt x="302" y="330"/>
                      </a:lnTo>
                      <a:lnTo>
                        <a:pt x="170" y="209"/>
                      </a:lnTo>
                      <a:lnTo>
                        <a:pt x="170" y="148"/>
                      </a:lnTo>
                      <a:lnTo>
                        <a:pt x="137" y="148"/>
                      </a:lnTo>
                      <a:lnTo>
                        <a:pt x="137" y="88"/>
                      </a:lnTo>
                      <a:lnTo>
                        <a:pt x="170" y="115"/>
                      </a:lnTo>
                      <a:lnTo>
                        <a:pt x="170" y="55"/>
                      </a:lnTo>
                      <a:lnTo>
                        <a:pt x="115" y="0"/>
                      </a:lnTo>
                      <a:lnTo>
                        <a:pt x="93" y="0"/>
                      </a:lnTo>
                      <a:lnTo>
                        <a:pt x="71" y="16"/>
                      </a:lnTo>
                      <a:lnTo>
                        <a:pt x="38" y="16"/>
                      </a:lnTo>
                      <a:lnTo>
                        <a:pt x="0" y="55"/>
                      </a:lnTo>
                      <a:lnTo>
                        <a:pt x="0" y="154"/>
                      </a:lnTo>
                      <a:lnTo>
                        <a:pt x="49" y="187"/>
                      </a:lnTo>
                      <a:lnTo>
                        <a:pt x="49" y="231"/>
                      </a:lnTo>
                      <a:lnTo>
                        <a:pt x="11" y="264"/>
                      </a:lnTo>
                      <a:lnTo>
                        <a:pt x="11" y="297"/>
                      </a:lnTo>
                      <a:lnTo>
                        <a:pt x="60" y="297"/>
                      </a:lnTo>
                      <a:lnTo>
                        <a:pt x="88" y="264"/>
                      </a:lnTo>
                      <a:lnTo>
                        <a:pt x="137" y="313"/>
                      </a:lnTo>
                      <a:lnTo>
                        <a:pt x="137" y="352"/>
                      </a:lnTo>
                      <a:lnTo>
                        <a:pt x="209" y="352"/>
                      </a:lnTo>
                      <a:lnTo>
                        <a:pt x="209" y="401"/>
                      </a:lnTo>
                      <a:lnTo>
                        <a:pt x="165" y="445"/>
                      </a:lnTo>
                      <a:lnTo>
                        <a:pt x="165" y="500"/>
                      </a:lnTo>
                      <a:lnTo>
                        <a:pt x="236" y="500"/>
                      </a:lnTo>
                      <a:lnTo>
                        <a:pt x="236" y="528"/>
                      </a:lnTo>
                      <a:lnTo>
                        <a:pt x="214" y="528"/>
                      </a:lnTo>
                      <a:lnTo>
                        <a:pt x="214" y="588"/>
                      </a:lnTo>
                      <a:lnTo>
                        <a:pt x="253" y="627"/>
                      </a:lnTo>
                      <a:lnTo>
                        <a:pt x="313" y="627"/>
                      </a:lnTo>
                      <a:lnTo>
                        <a:pt x="451" y="748"/>
                      </a:lnTo>
                      <a:lnTo>
                        <a:pt x="451" y="792"/>
                      </a:lnTo>
                      <a:lnTo>
                        <a:pt x="495" y="792"/>
                      </a:lnTo>
                      <a:lnTo>
                        <a:pt x="528" y="759"/>
                      </a:lnTo>
                      <a:lnTo>
                        <a:pt x="528" y="803"/>
                      </a:lnTo>
                      <a:lnTo>
                        <a:pt x="599" y="869"/>
                      </a:lnTo>
                      <a:lnTo>
                        <a:pt x="742" y="869"/>
                      </a:lnTo>
                      <a:lnTo>
                        <a:pt x="819" y="797"/>
                      </a:lnTo>
                      <a:lnTo>
                        <a:pt x="698" y="682"/>
                      </a:lnTo>
                      <a:lnTo>
                        <a:pt x="588" y="588"/>
                      </a:lnTo>
                      <a:lnTo>
                        <a:pt x="588" y="588"/>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85" name="Freeform 21">
                  <a:extLst>
                    <a:ext uri="{FF2B5EF4-FFF2-40B4-BE49-F238E27FC236}">
                      <a16:creationId xmlns:a16="http://schemas.microsoft.com/office/drawing/2014/main" id="{252D4C98-5005-48F1-A8E1-619B9E9EE787}"/>
                    </a:ext>
                  </a:extLst>
                </p:cNvPr>
                <p:cNvSpPr>
                  <a:spLocks/>
                </p:cNvSpPr>
                <p:nvPr/>
              </p:nvSpPr>
              <p:spPr bwMode="auto">
                <a:xfrm>
                  <a:off x="7677635" y="5062801"/>
                  <a:ext cx="535001" cy="515425"/>
                </a:xfrm>
                <a:custGeom>
                  <a:avLst/>
                  <a:gdLst>
                    <a:gd name="T0" fmla="*/ 286 w 308"/>
                    <a:gd name="T1" fmla="*/ 72 h 297"/>
                    <a:gd name="T2" fmla="*/ 264 w 308"/>
                    <a:gd name="T3" fmla="*/ 72 h 297"/>
                    <a:gd name="T4" fmla="*/ 247 w 308"/>
                    <a:gd name="T5" fmla="*/ 83 h 297"/>
                    <a:gd name="T6" fmla="*/ 236 w 308"/>
                    <a:gd name="T7" fmla="*/ 72 h 297"/>
                    <a:gd name="T8" fmla="*/ 236 w 308"/>
                    <a:gd name="T9" fmla="*/ 39 h 297"/>
                    <a:gd name="T10" fmla="*/ 165 w 308"/>
                    <a:gd name="T11" fmla="*/ 39 h 297"/>
                    <a:gd name="T12" fmla="*/ 121 w 308"/>
                    <a:gd name="T13" fmla="*/ 0 h 297"/>
                    <a:gd name="T14" fmla="*/ 88 w 308"/>
                    <a:gd name="T15" fmla="*/ 0 h 297"/>
                    <a:gd name="T16" fmla="*/ 88 w 308"/>
                    <a:gd name="T17" fmla="*/ 22 h 297"/>
                    <a:gd name="T18" fmla="*/ 71 w 308"/>
                    <a:gd name="T19" fmla="*/ 39 h 297"/>
                    <a:gd name="T20" fmla="*/ 71 w 308"/>
                    <a:gd name="T21" fmla="*/ 138 h 297"/>
                    <a:gd name="T22" fmla="*/ 33 w 308"/>
                    <a:gd name="T23" fmla="*/ 171 h 297"/>
                    <a:gd name="T24" fmla="*/ 33 w 308"/>
                    <a:gd name="T25" fmla="*/ 220 h 297"/>
                    <a:gd name="T26" fmla="*/ 0 w 308"/>
                    <a:gd name="T27" fmla="*/ 259 h 297"/>
                    <a:gd name="T28" fmla="*/ 44 w 308"/>
                    <a:gd name="T29" fmla="*/ 297 h 297"/>
                    <a:gd name="T30" fmla="*/ 110 w 308"/>
                    <a:gd name="T31" fmla="*/ 297 h 297"/>
                    <a:gd name="T32" fmla="*/ 198 w 308"/>
                    <a:gd name="T33" fmla="*/ 220 h 297"/>
                    <a:gd name="T34" fmla="*/ 198 w 308"/>
                    <a:gd name="T35" fmla="*/ 132 h 297"/>
                    <a:gd name="T36" fmla="*/ 214 w 308"/>
                    <a:gd name="T37" fmla="*/ 132 h 297"/>
                    <a:gd name="T38" fmla="*/ 242 w 308"/>
                    <a:gd name="T39" fmla="*/ 154 h 297"/>
                    <a:gd name="T40" fmla="*/ 242 w 308"/>
                    <a:gd name="T41" fmla="*/ 220 h 297"/>
                    <a:gd name="T42" fmla="*/ 297 w 308"/>
                    <a:gd name="T43" fmla="*/ 270 h 297"/>
                    <a:gd name="T44" fmla="*/ 297 w 308"/>
                    <a:gd name="T45" fmla="*/ 171 h 297"/>
                    <a:gd name="T46" fmla="*/ 297 w 308"/>
                    <a:gd name="T47" fmla="*/ 116 h 297"/>
                    <a:gd name="T48" fmla="*/ 308 w 308"/>
                    <a:gd name="T49" fmla="*/ 110 h 297"/>
                    <a:gd name="T50" fmla="*/ 308 w 308"/>
                    <a:gd name="T51" fmla="*/ 88 h 297"/>
                    <a:gd name="T52" fmla="*/ 286 w 308"/>
                    <a:gd name="T53" fmla="*/ 72 h 297"/>
                    <a:gd name="T54" fmla="*/ 286 w 308"/>
                    <a:gd name="T55" fmla="*/ 7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8" h="297">
                      <a:moveTo>
                        <a:pt x="286" y="72"/>
                      </a:moveTo>
                      <a:lnTo>
                        <a:pt x="264" y="72"/>
                      </a:lnTo>
                      <a:lnTo>
                        <a:pt x="247" y="83"/>
                      </a:lnTo>
                      <a:lnTo>
                        <a:pt x="236" y="72"/>
                      </a:lnTo>
                      <a:lnTo>
                        <a:pt x="236" y="39"/>
                      </a:lnTo>
                      <a:lnTo>
                        <a:pt x="165" y="39"/>
                      </a:lnTo>
                      <a:lnTo>
                        <a:pt x="121" y="0"/>
                      </a:lnTo>
                      <a:lnTo>
                        <a:pt x="88" y="0"/>
                      </a:lnTo>
                      <a:lnTo>
                        <a:pt x="88" y="22"/>
                      </a:lnTo>
                      <a:lnTo>
                        <a:pt x="71" y="39"/>
                      </a:lnTo>
                      <a:lnTo>
                        <a:pt x="71" y="138"/>
                      </a:lnTo>
                      <a:lnTo>
                        <a:pt x="33" y="171"/>
                      </a:lnTo>
                      <a:lnTo>
                        <a:pt x="33" y="220"/>
                      </a:lnTo>
                      <a:lnTo>
                        <a:pt x="0" y="259"/>
                      </a:lnTo>
                      <a:lnTo>
                        <a:pt x="44" y="297"/>
                      </a:lnTo>
                      <a:lnTo>
                        <a:pt x="110" y="297"/>
                      </a:lnTo>
                      <a:lnTo>
                        <a:pt x="198" y="220"/>
                      </a:lnTo>
                      <a:lnTo>
                        <a:pt x="198" y="132"/>
                      </a:lnTo>
                      <a:lnTo>
                        <a:pt x="214" y="132"/>
                      </a:lnTo>
                      <a:lnTo>
                        <a:pt x="242" y="154"/>
                      </a:lnTo>
                      <a:lnTo>
                        <a:pt x="242" y="220"/>
                      </a:lnTo>
                      <a:lnTo>
                        <a:pt x="297" y="270"/>
                      </a:lnTo>
                      <a:lnTo>
                        <a:pt x="297" y="171"/>
                      </a:lnTo>
                      <a:lnTo>
                        <a:pt x="297" y="116"/>
                      </a:lnTo>
                      <a:lnTo>
                        <a:pt x="308" y="110"/>
                      </a:lnTo>
                      <a:lnTo>
                        <a:pt x="308" y="88"/>
                      </a:lnTo>
                      <a:lnTo>
                        <a:pt x="286" y="72"/>
                      </a:lnTo>
                      <a:lnTo>
                        <a:pt x="286" y="72"/>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dirty="0">
                    <a:solidFill>
                      <a:prstClr val="black"/>
                    </a:solidFill>
                    <a:latin typeface="Calibri"/>
                  </a:endParaRPr>
                </a:p>
              </p:txBody>
            </p:sp>
            <p:sp>
              <p:nvSpPr>
                <p:cNvPr id="86" name="Freeform 22">
                  <a:extLst>
                    <a:ext uri="{FF2B5EF4-FFF2-40B4-BE49-F238E27FC236}">
                      <a16:creationId xmlns:a16="http://schemas.microsoft.com/office/drawing/2014/main" id="{E86B1576-5D63-49FD-959D-CBB929135FCE}"/>
                    </a:ext>
                  </a:extLst>
                </p:cNvPr>
                <p:cNvSpPr>
                  <a:spLocks/>
                </p:cNvSpPr>
                <p:nvPr/>
              </p:nvSpPr>
              <p:spPr bwMode="auto">
                <a:xfrm>
                  <a:off x="8021564" y="5291878"/>
                  <a:ext cx="76429" cy="152718"/>
                </a:xfrm>
                <a:custGeom>
                  <a:avLst/>
                  <a:gdLst>
                    <a:gd name="T0" fmla="*/ 0 w 44"/>
                    <a:gd name="T1" fmla="*/ 0 h 88"/>
                    <a:gd name="T2" fmla="*/ 0 w 44"/>
                    <a:gd name="T3" fmla="*/ 88 h 88"/>
                    <a:gd name="T4" fmla="*/ 44 w 44"/>
                    <a:gd name="T5" fmla="*/ 88 h 88"/>
                    <a:gd name="T6" fmla="*/ 44 w 44"/>
                    <a:gd name="T7" fmla="*/ 22 h 88"/>
                    <a:gd name="T8" fmla="*/ 16 w 44"/>
                    <a:gd name="T9" fmla="*/ 0 h 88"/>
                    <a:gd name="T10" fmla="*/ 0 w 44"/>
                    <a:gd name="T11" fmla="*/ 0 h 88"/>
                    <a:gd name="T12" fmla="*/ 0 w 44"/>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44" h="88">
                      <a:moveTo>
                        <a:pt x="0" y="0"/>
                      </a:moveTo>
                      <a:lnTo>
                        <a:pt x="0" y="88"/>
                      </a:lnTo>
                      <a:lnTo>
                        <a:pt x="44" y="88"/>
                      </a:lnTo>
                      <a:lnTo>
                        <a:pt x="44" y="22"/>
                      </a:lnTo>
                      <a:lnTo>
                        <a:pt x="16" y="0"/>
                      </a:lnTo>
                      <a:lnTo>
                        <a:pt x="0" y="0"/>
                      </a:lnTo>
                      <a:lnTo>
                        <a:pt x="0" y="0"/>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87" name="Freeform 23">
                  <a:extLst>
                    <a:ext uri="{FF2B5EF4-FFF2-40B4-BE49-F238E27FC236}">
                      <a16:creationId xmlns:a16="http://schemas.microsoft.com/office/drawing/2014/main" id="{D79C796A-7B06-47D8-8353-73D3EDF9279A}"/>
                    </a:ext>
                  </a:extLst>
                </p:cNvPr>
                <p:cNvSpPr>
                  <a:spLocks/>
                </p:cNvSpPr>
                <p:nvPr/>
              </p:nvSpPr>
              <p:spPr bwMode="auto">
                <a:xfrm>
                  <a:off x="8193530" y="5215519"/>
                  <a:ext cx="237972" cy="220401"/>
                </a:xfrm>
                <a:custGeom>
                  <a:avLst/>
                  <a:gdLst>
                    <a:gd name="T0" fmla="*/ 38 w 137"/>
                    <a:gd name="T1" fmla="*/ 28 h 127"/>
                    <a:gd name="T2" fmla="*/ 22 w 137"/>
                    <a:gd name="T3" fmla="*/ 28 h 127"/>
                    <a:gd name="T4" fmla="*/ 11 w 137"/>
                    <a:gd name="T5" fmla="*/ 22 h 127"/>
                    <a:gd name="T6" fmla="*/ 0 w 137"/>
                    <a:gd name="T7" fmla="*/ 28 h 127"/>
                    <a:gd name="T8" fmla="*/ 0 w 137"/>
                    <a:gd name="T9" fmla="*/ 83 h 127"/>
                    <a:gd name="T10" fmla="*/ 38 w 137"/>
                    <a:gd name="T11" fmla="*/ 83 h 127"/>
                    <a:gd name="T12" fmla="*/ 77 w 137"/>
                    <a:gd name="T13" fmla="*/ 127 h 127"/>
                    <a:gd name="T14" fmla="*/ 137 w 137"/>
                    <a:gd name="T15" fmla="*/ 77 h 127"/>
                    <a:gd name="T16" fmla="*/ 71 w 137"/>
                    <a:gd name="T17" fmla="*/ 0 h 127"/>
                    <a:gd name="T18" fmla="*/ 38 w 137"/>
                    <a:gd name="T19" fmla="*/ 28 h 127"/>
                    <a:gd name="T20" fmla="*/ 38 w 137"/>
                    <a:gd name="T21" fmla="*/ 2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27">
                      <a:moveTo>
                        <a:pt x="38" y="28"/>
                      </a:moveTo>
                      <a:lnTo>
                        <a:pt x="22" y="28"/>
                      </a:lnTo>
                      <a:lnTo>
                        <a:pt x="11" y="22"/>
                      </a:lnTo>
                      <a:lnTo>
                        <a:pt x="0" y="28"/>
                      </a:lnTo>
                      <a:lnTo>
                        <a:pt x="0" y="83"/>
                      </a:lnTo>
                      <a:lnTo>
                        <a:pt x="38" y="83"/>
                      </a:lnTo>
                      <a:lnTo>
                        <a:pt x="77" y="127"/>
                      </a:lnTo>
                      <a:lnTo>
                        <a:pt x="137" y="77"/>
                      </a:lnTo>
                      <a:lnTo>
                        <a:pt x="71" y="0"/>
                      </a:lnTo>
                      <a:lnTo>
                        <a:pt x="38" y="28"/>
                      </a:lnTo>
                      <a:lnTo>
                        <a:pt x="38" y="28"/>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88" name="Freeform 24">
                  <a:extLst>
                    <a:ext uri="{FF2B5EF4-FFF2-40B4-BE49-F238E27FC236}">
                      <a16:creationId xmlns:a16="http://schemas.microsoft.com/office/drawing/2014/main" id="{59357B0E-E6B8-4D0B-B907-A0184A43003E}"/>
                    </a:ext>
                  </a:extLst>
                </p:cNvPr>
                <p:cNvSpPr>
                  <a:spLocks/>
                </p:cNvSpPr>
                <p:nvPr/>
              </p:nvSpPr>
              <p:spPr bwMode="auto">
                <a:xfrm>
                  <a:off x="7830493" y="4786866"/>
                  <a:ext cx="535001" cy="477245"/>
                </a:xfrm>
                <a:custGeom>
                  <a:avLst/>
                  <a:gdLst>
                    <a:gd name="T0" fmla="*/ 247 w 308"/>
                    <a:gd name="T1" fmla="*/ 275 h 275"/>
                    <a:gd name="T2" fmla="*/ 280 w 308"/>
                    <a:gd name="T3" fmla="*/ 247 h 275"/>
                    <a:gd name="T4" fmla="*/ 280 w 308"/>
                    <a:gd name="T5" fmla="*/ 159 h 275"/>
                    <a:gd name="T6" fmla="*/ 308 w 308"/>
                    <a:gd name="T7" fmla="*/ 121 h 275"/>
                    <a:gd name="T8" fmla="*/ 308 w 308"/>
                    <a:gd name="T9" fmla="*/ 77 h 275"/>
                    <a:gd name="T10" fmla="*/ 280 w 308"/>
                    <a:gd name="T11" fmla="*/ 110 h 275"/>
                    <a:gd name="T12" fmla="*/ 231 w 308"/>
                    <a:gd name="T13" fmla="*/ 110 h 275"/>
                    <a:gd name="T14" fmla="*/ 231 w 308"/>
                    <a:gd name="T15" fmla="*/ 77 h 275"/>
                    <a:gd name="T16" fmla="*/ 269 w 308"/>
                    <a:gd name="T17" fmla="*/ 44 h 275"/>
                    <a:gd name="T18" fmla="*/ 269 w 308"/>
                    <a:gd name="T19" fmla="*/ 0 h 275"/>
                    <a:gd name="T20" fmla="*/ 148 w 308"/>
                    <a:gd name="T21" fmla="*/ 0 h 275"/>
                    <a:gd name="T22" fmla="*/ 104 w 308"/>
                    <a:gd name="T23" fmla="*/ 0 h 275"/>
                    <a:gd name="T24" fmla="*/ 82 w 308"/>
                    <a:gd name="T25" fmla="*/ 22 h 275"/>
                    <a:gd name="T26" fmla="*/ 82 w 308"/>
                    <a:gd name="T27" fmla="*/ 60 h 275"/>
                    <a:gd name="T28" fmla="*/ 55 w 308"/>
                    <a:gd name="T29" fmla="*/ 60 h 275"/>
                    <a:gd name="T30" fmla="*/ 55 w 308"/>
                    <a:gd name="T31" fmla="*/ 99 h 275"/>
                    <a:gd name="T32" fmla="*/ 0 w 308"/>
                    <a:gd name="T33" fmla="*/ 159 h 275"/>
                    <a:gd name="T34" fmla="*/ 33 w 308"/>
                    <a:gd name="T35" fmla="*/ 159 h 275"/>
                    <a:gd name="T36" fmla="*/ 77 w 308"/>
                    <a:gd name="T37" fmla="*/ 198 h 275"/>
                    <a:gd name="T38" fmla="*/ 148 w 308"/>
                    <a:gd name="T39" fmla="*/ 198 h 275"/>
                    <a:gd name="T40" fmla="*/ 148 w 308"/>
                    <a:gd name="T41" fmla="*/ 231 h 275"/>
                    <a:gd name="T42" fmla="*/ 159 w 308"/>
                    <a:gd name="T43" fmla="*/ 242 h 275"/>
                    <a:gd name="T44" fmla="*/ 176 w 308"/>
                    <a:gd name="T45" fmla="*/ 231 h 275"/>
                    <a:gd name="T46" fmla="*/ 198 w 308"/>
                    <a:gd name="T47" fmla="*/ 231 h 275"/>
                    <a:gd name="T48" fmla="*/ 220 w 308"/>
                    <a:gd name="T49" fmla="*/ 247 h 275"/>
                    <a:gd name="T50" fmla="*/ 220 w 308"/>
                    <a:gd name="T51" fmla="*/ 269 h 275"/>
                    <a:gd name="T52" fmla="*/ 231 w 308"/>
                    <a:gd name="T53" fmla="*/ 275 h 275"/>
                    <a:gd name="T54" fmla="*/ 247 w 308"/>
                    <a:gd name="T55" fmla="*/ 275 h 275"/>
                    <a:gd name="T56" fmla="*/ 247 w 308"/>
                    <a:gd name="T5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8" h="275">
                      <a:moveTo>
                        <a:pt x="247" y="275"/>
                      </a:moveTo>
                      <a:lnTo>
                        <a:pt x="280" y="247"/>
                      </a:lnTo>
                      <a:lnTo>
                        <a:pt x="280" y="159"/>
                      </a:lnTo>
                      <a:lnTo>
                        <a:pt x="308" y="121"/>
                      </a:lnTo>
                      <a:lnTo>
                        <a:pt x="308" y="77"/>
                      </a:lnTo>
                      <a:lnTo>
                        <a:pt x="280" y="110"/>
                      </a:lnTo>
                      <a:lnTo>
                        <a:pt x="231" y="110"/>
                      </a:lnTo>
                      <a:lnTo>
                        <a:pt x="231" y="77"/>
                      </a:lnTo>
                      <a:lnTo>
                        <a:pt x="269" y="44"/>
                      </a:lnTo>
                      <a:lnTo>
                        <a:pt x="269" y="0"/>
                      </a:lnTo>
                      <a:lnTo>
                        <a:pt x="148" y="0"/>
                      </a:lnTo>
                      <a:lnTo>
                        <a:pt x="104" y="0"/>
                      </a:lnTo>
                      <a:lnTo>
                        <a:pt x="82" y="22"/>
                      </a:lnTo>
                      <a:lnTo>
                        <a:pt x="82" y="60"/>
                      </a:lnTo>
                      <a:lnTo>
                        <a:pt x="55" y="60"/>
                      </a:lnTo>
                      <a:lnTo>
                        <a:pt x="55" y="99"/>
                      </a:lnTo>
                      <a:lnTo>
                        <a:pt x="0" y="159"/>
                      </a:lnTo>
                      <a:lnTo>
                        <a:pt x="33" y="159"/>
                      </a:lnTo>
                      <a:lnTo>
                        <a:pt x="77" y="198"/>
                      </a:lnTo>
                      <a:lnTo>
                        <a:pt x="148" y="198"/>
                      </a:lnTo>
                      <a:lnTo>
                        <a:pt x="148" y="231"/>
                      </a:lnTo>
                      <a:lnTo>
                        <a:pt x="159" y="242"/>
                      </a:lnTo>
                      <a:lnTo>
                        <a:pt x="176" y="231"/>
                      </a:lnTo>
                      <a:lnTo>
                        <a:pt x="198" y="231"/>
                      </a:lnTo>
                      <a:lnTo>
                        <a:pt x="220" y="247"/>
                      </a:lnTo>
                      <a:lnTo>
                        <a:pt x="220" y="269"/>
                      </a:lnTo>
                      <a:lnTo>
                        <a:pt x="231" y="275"/>
                      </a:lnTo>
                      <a:lnTo>
                        <a:pt x="247" y="275"/>
                      </a:lnTo>
                      <a:lnTo>
                        <a:pt x="247" y="275"/>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89" name="Freeform 26">
                  <a:extLst>
                    <a:ext uri="{FF2B5EF4-FFF2-40B4-BE49-F238E27FC236}">
                      <a16:creationId xmlns:a16="http://schemas.microsoft.com/office/drawing/2014/main" id="{E5118799-735C-45D8-AD06-540ACCC7871F}"/>
                    </a:ext>
                  </a:extLst>
                </p:cNvPr>
                <p:cNvSpPr>
                  <a:spLocks/>
                </p:cNvSpPr>
                <p:nvPr/>
              </p:nvSpPr>
              <p:spPr bwMode="auto">
                <a:xfrm>
                  <a:off x="9501502" y="5684086"/>
                  <a:ext cx="1012681" cy="1011760"/>
                </a:xfrm>
                <a:custGeom>
                  <a:avLst/>
                  <a:gdLst>
                    <a:gd name="T0" fmla="*/ 490 w 583"/>
                    <a:gd name="T1" fmla="*/ 137 h 583"/>
                    <a:gd name="T2" fmla="*/ 347 w 583"/>
                    <a:gd name="T3" fmla="*/ 0 h 583"/>
                    <a:gd name="T4" fmla="*/ 303 w 583"/>
                    <a:gd name="T5" fmla="*/ 0 h 583"/>
                    <a:gd name="T6" fmla="*/ 220 w 583"/>
                    <a:gd name="T7" fmla="*/ 71 h 583"/>
                    <a:gd name="T8" fmla="*/ 176 w 583"/>
                    <a:gd name="T9" fmla="*/ 71 h 583"/>
                    <a:gd name="T10" fmla="*/ 143 w 583"/>
                    <a:gd name="T11" fmla="*/ 38 h 583"/>
                    <a:gd name="T12" fmla="*/ 143 w 583"/>
                    <a:gd name="T13" fmla="*/ 0 h 583"/>
                    <a:gd name="T14" fmla="*/ 94 w 583"/>
                    <a:gd name="T15" fmla="*/ 0 h 583"/>
                    <a:gd name="T16" fmla="*/ 94 w 583"/>
                    <a:gd name="T17" fmla="*/ 77 h 583"/>
                    <a:gd name="T18" fmla="*/ 0 w 583"/>
                    <a:gd name="T19" fmla="*/ 165 h 583"/>
                    <a:gd name="T20" fmla="*/ 0 w 583"/>
                    <a:gd name="T21" fmla="*/ 324 h 583"/>
                    <a:gd name="T22" fmla="*/ 33 w 583"/>
                    <a:gd name="T23" fmla="*/ 352 h 583"/>
                    <a:gd name="T24" fmla="*/ 83 w 583"/>
                    <a:gd name="T25" fmla="*/ 352 h 583"/>
                    <a:gd name="T26" fmla="*/ 325 w 583"/>
                    <a:gd name="T27" fmla="*/ 583 h 583"/>
                    <a:gd name="T28" fmla="*/ 325 w 583"/>
                    <a:gd name="T29" fmla="*/ 363 h 583"/>
                    <a:gd name="T30" fmla="*/ 396 w 583"/>
                    <a:gd name="T31" fmla="*/ 297 h 583"/>
                    <a:gd name="T32" fmla="*/ 583 w 583"/>
                    <a:gd name="T33" fmla="*/ 297 h 583"/>
                    <a:gd name="T34" fmla="*/ 583 w 583"/>
                    <a:gd name="T35" fmla="*/ 242 h 583"/>
                    <a:gd name="T36" fmla="*/ 490 w 583"/>
                    <a:gd name="T37" fmla="*/ 137 h 583"/>
                    <a:gd name="T38" fmla="*/ 490 w 583"/>
                    <a:gd name="T39" fmla="*/ 137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3" h="583">
                      <a:moveTo>
                        <a:pt x="490" y="137"/>
                      </a:moveTo>
                      <a:lnTo>
                        <a:pt x="347" y="0"/>
                      </a:lnTo>
                      <a:lnTo>
                        <a:pt x="303" y="0"/>
                      </a:lnTo>
                      <a:lnTo>
                        <a:pt x="220" y="71"/>
                      </a:lnTo>
                      <a:lnTo>
                        <a:pt x="176" y="71"/>
                      </a:lnTo>
                      <a:lnTo>
                        <a:pt x="143" y="38"/>
                      </a:lnTo>
                      <a:lnTo>
                        <a:pt x="143" y="0"/>
                      </a:lnTo>
                      <a:lnTo>
                        <a:pt x="94" y="0"/>
                      </a:lnTo>
                      <a:lnTo>
                        <a:pt x="94" y="77"/>
                      </a:lnTo>
                      <a:lnTo>
                        <a:pt x="0" y="165"/>
                      </a:lnTo>
                      <a:lnTo>
                        <a:pt x="0" y="324"/>
                      </a:lnTo>
                      <a:lnTo>
                        <a:pt x="33" y="352"/>
                      </a:lnTo>
                      <a:lnTo>
                        <a:pt x="83" y="352"/>
                      </a:lnTo>
                      <a:lnTo>
                        <a:pt x="325" y="583"/>
                      </a:lnTo>
                      <a:lnTo>
                        <a:pt x="325" y="363"/>
                      </a:lnTo>
                      <a:lnTo>
                        <a:pt x="396" y="297"/>
                      </a:lnTo>
                      <a:lnTo>
                        <a:pt x="583" y="297"/>
                      </a:lnTo>
                      <a:lnTo>
                        <a:pt x="583" y="242"/>
                      </a:lnTo>
                      <a:lnTo>
                        <a:pt x="490" y="137"/>
                      </a:lnTo>
                      <a:lnTo>
                        <a:pt x="490" y="137"/>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dirty="0">
                    <a:solidFill>
                      <a:prstClr val="black"/>
                    </a:solidFill>
                    <a:latin typeface="Calibri"/>
                  </a:endParaRPr>
                </a:p>
              </p:txBody>
            </p:sp>
            <p:sp>
              <p:nvSpPr>
                <p:cNvPr id="90" name="Freeform 28">
                  <a:extLst>
                    <a:ext uri="{FF2B5EF4-FFF2-40B4-BE49-F238E27FC236}">
                      <a16:creationId xmlns:a16="http://schemas.microsoft.com/office/drawing/2014/main" id="{A11C683A-2330-4FEC-AC6A-E7D9145A513D}"/>
                    </a:ext>
                  </a:extLst>
                </p:cNvPr>
                <p:cNvSpPr>
                  <a:spLocks/>
                </p:cNvSpPr>
                <p:nvPr/>
              </p:nvSpPr>
              <p:spPr bwMode="auto">
                <a:xfrm>
                  <a:off x="9425074" y="5425506"/>
                  <a:ext cx="927567" cy="496335"/>
                </a:xfrm>
                <a:custGeom>
                  <a:avLst/>
                  <a:gdLst>
                    <a:gd name="T0" fmla="*/ 264 w 534"/>
                    <a:gd name="T1" fmla="*/ 44 h 286"/>
                    <a:gd name="T2" fmla="*/ 264 w 534"/>
                    <a:gd name="T3" fmla="*/ 0 h 286"/>
                    <a:gd name="T4" fmla="*/ 176 w 534"/>
                    <a:gd name="T5" fmla="*/ 77 h 286"/>
                    <a:gd name="T6" fmla="*/ 105 w 534"/>
                    <a:gd name="T7" fmla="*/ 77 h 286"/>
                    <a:gd name="T8" fmla="*/ 72 w 534"/>
                    <a:gd name="T9" fmla="*/ 110 h 286"/>
                    <a:gd name="T10" fmla="*/ 28 w 534"/>
                    <a:gd name="T11" fmla="*/ 110 h 286"/>
                    <a:gd name="T12" fmla="*/ 0 w 534"/>
                    <a:gd name="T13" fmla="*/ 127 h 286"/>
                    <a:gd name="T14" fmla="*/ 121 w 534"/>
                    <a:gd name="T15" fmla="*/ 242 h 286"/>
                    <a:gd name="T16" fmla="*/ 138 w 534"/>
                    <a:gd name="T17" fmla="*/ 226 h 286"/>
                    <a:gd name="T18" fmla="*/ 138 w 534"/>
                    <a:gd name="T19" fmla="*/ 149 h 286"/>
                    <a:gd name="T20" fmla="*/ 187 w 534"/>
                    <a:gd name="T21" fmla="*/ 149 h 286"/>
                    <a:gd name="T22" fmla="*/ 187 w 534"/>
                    <a:gd name="T23" fmla="*/ 187 h 286"/>
                    <a:gd name="T24" fmla="*/ 220 w 534"/>
                    <a:gd name="T25" fmla="*/ 220 h 286"/>
                    <a:gd name="T26" fmla="*/ 264 w 534"/>
                    <a:gd name="T27" fmla="*/ 220 h 286"/>
                    <a:gd name="T28" fmla="*/ 347 w 534"/>
                    <a:gd name="T29" fmla="*/ 149 h 286"/>
                    <a:gd name="T30" fmla="*/ 391 w 534"/>
                    <a:gd name="T31" fmla="*/ 149 h 286"/>
                    <a:gd name="T32" fmla="*/ 534 w 534"/>
                    <a:gd name="T33" fmla="*/ 286 h 286"/>
                    <a:gd name="T34" fmla="*/ 534 w 534"/>
                    <a:gd name="T35" fmla="*/ 121 h 286"/>
                    <a:gd name="T36" fmla="*/ 347 w 534"/>
                    <a:gd name="T37" fmla="*/ 121 h 286"/>
                    <a:gd name="T38" fmla="*/ 264 w 534"/>
                    <a:gd name="T39" fmla="*/ 44 h 286"/>
                    <a:gd name="T40" fmla="*/ 264 w 534"/>
                    <a:gd name="T41" fmla="*/ 4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286">
                      <a:moveTo>
                        <a:pt x="264" y="44"/>
                      </a:moveTo>
                      <a:lnTo>
                        <a:pt x="264" y="0"/>
                      </a:lnTo>
                      <a:lnTo>
                        <a:pt x="176" y="77"/>
                      </a:lnTo>
                      <a:lnTo>
                        <a:pt x="105" y="77"/>
                      </a:lnTo>
                      <a:lnTo>
                        <a:pt x="72" y="110"/>
                      </a:lnTo>
                      <a:lnTo>
                        <a:pt x="28" y="110"/>
                      </a:lnTo>
                      <a:lnTo>
                        <a:pt x="0" y="127"/>
                      </a:lnTo>
                      <a:lnTo>
                        <a:pt x="121" y="242"/>
                      </a:lnTo>
                      <a:lnTo>
                        <a:pt x="138" y="226"/>
                      </a:lnTo>
                      <a:lnTo>
                        <a:pt x="138" y="149"/>
                      </a:lnTo>
                      <a:lnTo>
                        <a:pt x="187" y="149"/>
                      </a:lnTo>
                      <a:lnTo>
                        <a:pt x="187" y="187"/>
                      </a:lnTo>
                      <a:lnTo>
                        <a:pt x="220" y="220"/>
                      </a:lnTo>
                      <a:lnTo>
                        <a:pt x="264" y="220"/>
                      </a:lnTo>
                      <a:lnTo>
                        <a:pt x="347" y="149"/>
                      </a:lnTo>
                      <a:lnTo>
                        <a:pt x="391" y="149"/>
                      </a:lnTo>
                      <a:lnTo>
                        <a:pt x="534" y="286"/>
                      </a:lnTo>
                      <a:lnTo>
                        <a:pt x="534" y="121"/>
                      </a:lnTo>
                      <a:lnTo>
                        <a:pt x="347" y="121"/>
                      </a:lnTo>
                      <a:lnTo>
                        <a:pt x="264" y="44"/>
                      </a:lnTo>
                      <a:lnTo>
                        <a:pt x="264" y="44"/>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91" name="Freeform 30">
                  <a:extLst>
                    <a:ext uri="{FF2B5EF4-FFF2-40B4-BE49-F238E27FC236}">
                      <a16:creationId xmlns:a16="http://schemas.microsoft.com/office/drawing/2014/main" id="{6F7932E0-61A0-40D1-8117-C3A0E9D5C84C}"/>
                    </a:ext>
                  </a:extLst>
                </p:cNvPr>
                <p:cNvSpPr>
                  <a:spLocks/>
                </p:cNvSpPr>
                <p:nvPr/>
              </p:nvSpPr>
              <p:spPr bwMode="auto">
                <a:xfrm>
                  <a:off x="10811213" y="4385981"/>
                  <a:ext cx="524579" cy="1211334"/>
                </a:xfrm>
                <a:custGeom>
                  <a:avLst/>
                  <a:gdLst>
                    <a:gd name="T0" fmla="*/ 126 w 302"/>
                    <a:gd name="T1" fmla="*/ 522 h 698"/>
                    <a:gd name="T2" fmla="*/ 165 w 302"/>
                    <a:gd name="T3" fmla="*/ 522 h 698"/>
                    <a:gd name="T4" fmla="*/ 165 w 302"/>
                    <a:gd name="T5" fmla="*/ 583 h 698"/>
                    <a:gd name="T6" fmla="*/ 187 w 302"/>
                    <a:gd name="T7" fmla="*/ 605 h 698"/>
                    <a:gd name="T8" fmla="*/ 236 w 302"/>
                    <a:gd name="T9" fmla="*/ 555 h 698"/>
                    <a:gd name="T10" fmla="*/ 236 w 302"/>
                    <a:gd name="T11" fmla="*/ 418 h 698"/>
                    <a:gd name="T12" fmla="*/ 198 w 302"/>
                    <a:gd name="T13" fmla="*/ 418 h 698"/>
                    <a:gd name="T14" fmla="*/ 230 w 302"/>
                    <a:gd name="T15" fmla="*/ 385 h 698"/>
                    <a:gd name="T16" fmla="*/ 230 w 302"/>
                    <a:gd name="T17" fmla="*/ 363 h 698"/>
                    <a:gd name="T18" fmla="*/ 198 w 302"/>
                    <a:gd name="T19" fmla="*/ 363 h 698"/>
                    <a:gd name="T20" fmla="*/ 198 w 302"/>
                    <a:gd name="T21" fmla="*/ 346 h 698"/>
                    <a:gd name="T22" fmla="*/ 230 w 302"/>
                    <a:gd name="T23" fmla="*/ 308 h 698"/>
                    <a:gd name="T24" fmla="*/ 230 w 302"/>
                    <a:gd name="T25" fmla="*/ 220 h 698"/>
                    <a:gd name="T26" fmla="*/ 302 w 302"/>
                    <a:gd name="T27" fmla="*/ 148 h 698"/>
                    <a:gd name="T28" fmla="*/ 302 w 302"/>
                    <a:gd name="T29" fmla="*/ 27 h 698"/>
                    <a:gd name="T30" fmla="*/ 274 w 302"/>
                    <a:gd name="T31" fmla="*/ 0 h 698"/>
                    <a:gd name="T32" fmla="*/ 241 w 302"/>
                    <a:gd name="T33" fmla="*/ 0 h 698"/>
                    <a:gd name="T34" fmla="*/ 198 w 302"/>
                    <a:gd name="T35" fmla="*/ 44 h 698"/>
                    <a:gd name="T36" fmla="*/ 132 w 302"/>
                    <a:gd name="T37" fmla="*/ 44 h 698"/>
                    <a:gd name="T38" fmla="*/ 187 w 302"/>
                    <a:gd name="T39" fmla="*/ 99 h 698"/>
                    <a:gd name="T40" fmla="*/ 187 w 302"/>
                    <a:gd name="T41" fmla="*/ 209 h 698"/>
                    <a:gd name="T42" fmla="*/ 0 w 302"/>
                    <a:gd name="T43" fmla="*/ 379 h 698"/>
                    <a:gd name="T44" fmla="*/ 0 w 302"/>
                    <a:gd name="T45" fmla="*/ 698 h 698"/>
                    <a:gd name="T46" fmla="*/ 126 w 302"/>
                    <a:gd name="T47" fmla="*/ 583 h 698"/>
                    <a:gd name="T48" fmla="*/ 126 w 302"/>
                    <a:gd name="T49" fmla="*/ 522 h 698"/>
                    <a:gd name="T50" fmla="*/ 126 w 302"/>
                    <a:gd name="T51" fmla="*/ 52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2" h="698">
                      <a:moveTo>
                        <a:pt x="126" y="522"/>
                      </a:moveTo>
                      <a:lnTo>
                        <a:pt x="165" y="522"/>
                      </a:lnTo>
                      <a:lnTo>
                        <a:pt x="165" y="583"/>
                      </a:lnTo>
                      <a:lnTo>
                        <a:pt x="187" y="605"/>
                      </a:lnTo>
                      <a:lnTo>
                        <a:pt x="236" y="555"/>
                      </a:lnTo>
                      <a:lnTo>
                        <a:pt x="236" y="418"/>
                      </a:lnTo>
                      <a:lnTo>
                        <a:pt x="198" y="418"/>
                      </a:lnTo>
                      <a:lnTo>
                        <a:pt x="230" y="385"/>
                      </a:lnTo>
                      <a:lnTo>
                        <a:pt x="230" y="363"/>
                      </a:lnTo>
                      <a:lnTo>
                        <a:pt x="198" y="363"/>
                      </a:lnTo>
                      <a:lnTo>
                        <a:pt x="198" y="346"/>
                      </a:lnTo>
                      <a:lnTo>
                        <a:pt x="230" y="308"/>
                      </a:lnTo>
                      <a:lnTo>
                        <a:pt x="230" y="220"/>
                      </a:lnTo>
                      <a:lnTo>
                        <a:pt x="302" y="148"/>
                      </a:lnTo>
                      <a:lnTo>
                        <a:pt x="302" y="27"/>
                      </a:lnTo>
                      <a:lnTo>
                        <a:pt x="274" y="0"/>
                      </a:lnTo>
                      <a:lnTo>
                        <a:pt x="241" y="0"/>
                      </a:lnTo>
                      <a:lnTo>
                        <a:pt x="198" y="44"/>
                      </a:lnTo>
                      <a:lnTo>
                        <a:pt x="132" y="44"/>
                      </a:lnTo>
                      <a:lnTo>
                        <a:pt x="187" y="99"/>
                      </a:lnTo>
                      <a:lnTo>
                        <a:pt x="187" y="209"/>
                      </a:lnTo>
                      <a:lnTo>
                        <a:pt x="0" y="379"/>
                      </a:lnTo>
                      <a:lnTo>
                        <a:pt x="0" y="698"/>
                      </a:lnTo>
                      <a:lnTo>
                        <a:pt x="126" y="583"/>
                      </a:lnTo>
                      <a:lnTo>
                        <a:pt x="126" y="522"/>
                      </a:lnTo>
                      <a:lnTo>
                        <a:pt x="126" y="522"/>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92" name="Freeform 7">
                  <a:extLst>
                    <a:ext uri="{FF2B5EF4-FFF2-40B4-BE49-F238E27FC236}">
                      <a16:creationId xmlns:a16="http://schemas.microsoft.com/office/drawing/2014/main" id="{B23EDB94-A30E-4606-A6B0-3D17D0C732E6}"/>
                    </a:ext>
                  </a:extLst>
                </p:cNvPr>
                <p:cNvSpPr>
                  <a:spLocks/>
                </p:cNvSpPr>
                <p:nvPr/>
              </p:nvSpPr>
              <p:spPr bwMode="auto">
                <a:xfrm>
                  <a:off x="5384773" y="2962923"/>
                  <a:ext cx="1012681" cy="1431735"/>
                </a:xfrm>
                <a:custGeom>
                  <a:avLst/>
                  <a:gdLst>
                    <a:gd name="T0" fmla="*/ 583 w 583"/>
                    <a:gd name="T1" fmla="*/ 732 h 825"/>
                    <a:gd name="T2" fmla="*/ 583 w 583"/>
                    <a:gd name="T3" fmla="*/ 693 h 825"/>
                    <a:gd name="T4" fmla="*/ 522 w 583"/>
                    <a:gd name="T5" fmla="*/ 638 h 825"/>
                    <a:gd name="T6" fmla="*/ 522 w 583"/>
                    <a:gd name="T7" fmla="*/ 534 h 825"/>
                    <a:gd name="T8" fmla="*/ 357 w 583"/>
                    <a:gd name="T9" fmla="*/ 380 h 825"/>
                    <a:gd name="T10" fmla="*/ 357 w 583"/>
                    <a:gd name="T11" fmla="*/ 193 h 825"/>
                    <a:gd name="T12" fmla="*/ 258 w 583"/>
                    <a:gd name="T13" fmla="*/ 105 h 825"/>
                    <a:gd name="T14" fmla="*/ 258 w 583"/>
                    <a:gd name="T15" fmla="*/ 33 h 825"/>
                    <a:gd name="T16" fmla="*/ 225 w 583"/>
                    <a:gd name="T17" fmla="*/ 0 h 825"/>
                    <a:gd name="T18" fmla="*/ 159 w 583"/>
                    <a:gd name="T19" fmla="*/ 0 h 825"/>
                    <a:gd name="T20" fmla="*/ 22 w 583"/>
                    <a:gd name="T21" fmla="*/ 127 h 825"/>
                    <a:gd name="T22" fmla="*/ 0 w 583"/>
                    <a:gd name="T23" fmla="*/ 149 h 825"/>
                    <a:gd name="T24" fmla="*/ 0 w 583"/>
                    <a:gd name="T25" fmla="*/ 204 h 825"/>
                    <a:gd name="T26" fmla="*/ 27 w 583"/>
                    <a:gd name="T27" fmla="*/ 220 h 825"/>
                    <a:gd name="T28" fmla="*/ 60 w 583"/>
                    <a:gd name="T29" fmla="*/ 220 h 825"/>
                    <a:gd name="T30" fmla="*/ 60 w 583"/>
                    <a:gd name="T31" fmla="*/ 248 h 825"/>
                    <a:gd name="T32" fmla="*/ 99 w 583"/>
                    <a:gd name="T33" fmla="*/ 248 h 825"/>
                    <a:gd name="T34" fmla="*/ 209 w 583"/>
                    <a:gd name="T35" fmla="*/ 352 h 825"/>
                    <a:gd name="T36" fmla="*/ 209 w 583"/>
                    <a:gd name="T37" fmla="*/ 396 h 825"/>
                    <a:gd name="T38" fmla="*/ 275 w 583"/>
                    <a:gd name="T39" fmla="*/ 457 h 825"/>
                    <a:gd name="T40" fmla="*/ 275 w 583"/>
                    <a:gd name="T41" fmla="*/ 473 h 825"/>
                    <a:gd name="T42" fmla="*/ 258 w 583"/>
                    <a:gd name="T43" fmla="*/ 473 h 825"/>
                    <a:gd name="T44" fmla="*/ 258 w 583"/>
                    <a:gd name="T45" fmla="*/ 484 h 825"/>
                    <a:gd name="T46" fmla="*/ 275 w 583"/>
                    <a:gd name="T47" fmla="*/ 501 h 825"/>
                    <a:gd name="T48" fmla="*/ 313 w 583"/>
                    <a:gd name="T49" fmla="*/ 501 h 825"/>
                    <a:gd name="T50" fmla="*/ 324 w 583"/>
                    <a:gd name="T51" fmla="*/ 517 h 825"/>
                    <a:gd name="T52" fmla="*/ 324 w 583"/>
                    <a:gd name="T53" fmla="*/ 545 h 825"/>
                    <a:gd name="T54" fmla="*/ 374 w 583"/>
                    <a:gd name="T55" fmla="*/ 583 h 825"/>
                    <a:gd name="T56" fmla="*/ 374 w 583"/>
                    <a:gd name="T57" fmla="*/ 616 h 825"/>
                    <a:gd name="T58" fmla="*/ 423 w 583"/>
                    <a:gd name="T59" fmla="*/ 660 h 825"/>
                    <a:gd name="T60" fmla="*/ 423 w 583"/>
                    <a:gd name="T61" fmla="*/ 710 h 825"/>
                    <a:gd name="T62" fmla="*/ 533 w 583"/>
                    <a:gd name="T63" fmla="*/ 825 h 825"/>
                    <a:gd name="T64" fmla="*/ 583 w 583"/>
                    <a:gd name="T65" fmla="*/ 825 h 825"/>
                    <a:gd name="T66" fmla="*/ 583 w 583"/>
                    <a:gd name="T67" fmla="*/ 732 h 825"/>
                    <a:gd name="T68" fmla="*/ 583 w 583"/>
                    <a:gd name="T69" fmla="*/ 732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3" h="825">
                      <a:moveTo>
                        <a:pt x="583" y="732"/>
                      </a:moveTo>
                      <a:lnTo>
                        <a:pt x="583" y="693"/>
                      </a:lnTo>
                      <a:lnTo>
                        <a:pt x="522" y="638"/>
                      </a:lnTo>
                      <a:lnTo>
                        <a:pt x="522" y="534"/>
                      </a:lnTo>
                      <a:lnTo>
                        <a:pt x="357" y="380"/>
                      </a:lnTo>
                      <a:lnTo>
                        <a:pt x="357" y="193"/>
                      </a:lnTo>
                      <a:lnTo>
                        <a:pt x="258" y="105"/>
                      </a:lnTo>
                      <a:lnTo>
                        <a:pt x="258" y="33"/>
                      </a:lnTo>
                      <a:lnTo>
                        <a:pt x="225" y="0"/>
                      </a:lnTo>
                      <a:lnTo>
                        <a:pt x="159" y="0"/>
                      </a:lnTo>
                      <a:lnTo>
                        <a:pt x="22" y="127"/>
                      </a:lnTo>
                      <a:lnTo>
                        <a:pt x="0" y="149"/>
                      </a:lnTo>
                      <a:lnTo>
                        <a:pt x="0" y="204"/>
                      </a:lnTo>
                      <a:lnTo>
                        <a:pt x="27" y="220"/>
                      </a:lnTo>
                      <a:lnTo>
                        <a:pt x="60" y="220"/>
                      </a:lnTo>
                      <a:lnTo>
                        <a:pt x="60" y="248"/>
                      </a:lnTo>
                      <a:lnTo>
                        <a:pt x="99" y="248"/>
                      </a:lnTo>
                      <a:lnTo>
                        <a:pt x="209" y="352"/>
                      </a:lnTo>
                      <a:lnTo>
                        <a:pt x="209" y="396"/>
                      </a:lnTo>
                      <a:lnTo>
                        <a:pt x="275" y="457"/>
                      </a:lnTo>
                      <a:lnTo>
                        <a:pt x="275" y="473"/>
                      </a:lnTo>
                      <a:lnTo>
                        <a:pt x="258" y="473"/>
                      </a:lnTo>
                      <a:lnTo>
                        <a:pt x="258" y="484"/>
                      </a:lnTo>
                      <a:lnTo>
                        <a:pt x="275" y="501"/>
                      </a:lnTo>
                      <a:lnTo>
                        <a:pt x="313" y="501"/>
                      </a:lnTo>
                      <a:lnTo>
                        <a:pt x="324" y="517"/>
                      </a:lnTo>
                      <a:lnTo>
                        <a:pt x="324" y="545"/>
                      </a:lnTo>
                      <a:lnTo>
                        <a:pt x="374" y="583"/>
                      </a:lnTo>
                      <a:lnTo>
                        <a:pt x="374" y="616"/>
                      </a:lnTo>
                      <a:lnTo>
                        <a:pt x="423" y="660"/>
                      </a:lnTo>
                      <a:lnTo>
                        <a:pt x="423" y="710"/>
                      </a:lnTo>
                      <a:lnTo>
                        <a:pt x="533" y="825"/>
                      </a:lnTo>
                      <a:lnTo>
                        <a:pt x="583" y="825"/>
                      </a:lnTo>
                      <a:lnTo>
                        <a:pt x="583" y="732"/>
                      </a:lnTo>
                      <a:lnTo>
                        <a:pt x="583" y="732"/>
                      </a:lnTo>
                      <a:close/>
                    </a:path>
                  </a:pathLst>
                </a:custGeom>
                <a:solidFill>
                  <a:srgbClr val="7DDE70"/>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93" name="Freeform 34">
                  <a:extLst>
                    <a:ext uri="{FF2B5EF4-FFF2-40B4-BE49-F238E27FC236}">
                      <a16:creationId xmlns:a16="http://schemas.microsoft.com/office/drawing/2014/main" id="{D0D27F2E-FD38-4693-A8C8-6A8787611B30}"/>
                    </a:ext>
                  </a:extLst>
                </p:cNvPr>
                <p:cNvSpPr>
                  <a:spLocks/>
                </p:cNvSpPr>
                <p:nvPr/>
              </p:nvSpPr>
              <p:spPr bwMode="auto">
                <a:xfrm>
                  <a:off x="9883646" y="4719184"/>
                  <a:ext cx="927567" cy="916310"/>
                </a:xfrm>
                <a:custGeom>
                  <a:avLst/>
                  <a:gdLst>
                    <a:gd name="T0" fmla="*/ 336 w 534"/>
                    <a:gd name="T1" fmla="*/ 0 h 528"/>
                    <a:gd name="T2" fmla="*/ 270 w 534"/>
                    <a:gd name="T3" fmla="*/ 0 h 528"/>
                    <a:gd name="T4" fmla="*/ 270 w 534"/>
                    <a:gd name="T5" fmla="*/ 281 h 528"/>
                    <a:gd name="T6" fmla="*/ 187 w 534"/>
                    <a:gd name="T7" fmla="*/ 358 h 528"/>
                    <a:gd name="T8" fmla="*/ 94 w 534"/>
                    <a:gd name="T9" fmla="*/ 407 h 528"/>
                    <a:gd name="T10" fmla="*/ 0 w 534"/>
                    <a:gd name="T11" fmla="*/ 407 h 528"/>
                    <a:gd name="T12" fmla="*/ 0 w 534"/>
                    <a:gd name="T13" fmla="*/ 451 h 528"/>
                    <a:gd name="T14" fmla="*/ 83 w 534"/>
                    <a:gd name="T15" fmla="*/ 528 h 528"/>
                    <a:gd name="T16" fmla="*/ 270 w 534"/>
                    <a:gd name="T17" fmla="*/ 528 h 528"/>
                    <a:gd name="T18" fmla="*/ 270 w 534"/>
                    <a:gd name="T19" fmla="*/ 506 h 528"/>
                    <a:gd name="T20" fmla="*/ 534 w 534"/>
                    <a:gd name="T21" fmla="*/ 506 h 528"/>
                    <a:gd name="T22" fmla="*/ 534 w 534"/>
                    <a:gd name="T23" fmla="*/ 187 h 528"/>
                    <a:gd name="T24" fmla="*/ 336 w 534"/>
                    <a:gd name="T25" fmla="*/ 0 h 528"/>
                    <a:gd name="T26" fmla="*/ 336 w 534"/>
                    <a:gd name="T27"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4" h="528">
                      <a:moveTo>
                        <a:pt x="336" y="0"/>
                      </a:moveTo>
                      <a:lnTo>
                        <a:pt x="270" y="0"/>
                      </a:lnTo>
                      <a:lnTo>
                        <a:pt x="270" y="281"/>
                      </a:lnTo>
                      <a:lnTo>
                        <a:pt x="187" y="358"/>
                      </a:lnTo>
                      <a:lnTo>
                        <a:pt x="94" y="407"/>
                      </a:lnTo>
                      <a:lnTo>
                        <a:pt x="0" y="407"/>
                      </a:lnTo>
                      <a:lnTo>
                        <a:pt x="0" y="451"/>
                      </a:lnTo>
                      <a:lnTo>
                        <a:pt x="83" y="528"/>
                      </a:lnTo>
                      <a:lnTo>
                        <a:pt x="270" y="528"/>
                      </a:lnTo>
                      <a:lnTo>
                        <a:pt x="270" y="506"/>
                      </a:lnTo>
                      <a:lnTo>
                        <a:pt x="534" y="506"/>
                      </a:lnTo>
                      <a:lnTo>
                        <a:pt x="534" y="187"/>
                      </a:lnTo>
                      <a:lnTo>
                        <a:pt x="336" y="0"/>
                      </a:lnTo>
                      <a:lnTo>
                        <a:pt x="336" y="0"/>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94" name="Freeform 35">
                  <a:extLst>
                    <a:ext uri="{FF2B5EF4-FFF2-40B4-BE49-F238E27FC236}">
                      <a16:creationId xmlns:a16="http://schemas.microsoft.com/office/drawing/2014/main" id="{539A09F4-3A02-4C0A-BEC5-B8650F30C0DD}"/>
                    </a:ext>
                  </a:extLst>
                </p:cNvPr>
                <p:cNvSpPr>
                  <a:spLocks/>
                </p:cNvSpPr>
                <p:nvPr/>
              </p:nvSpPr>
              <p:spPr bwMode="auto">
                <a:xfrm>
                  <a:off x="6597211" y="5349147"/>
                  <a:ext cx="229286" cy="286347"/>
                </a:xfrm>
                <a:custGeom>
                  <a:avLst/>
                  <a:gdLst>
                    <a:gd name="T0" fmla="*/ 44 w 132"/>
                    <a:gd name="T1" fmla="*/ 0 h 165"/>
                    <a:gd name="T2" fmla="*/ 0 w 132"/>
                    <a:gd name="T3" fmla="*/ 39 h 165"/>
                    <a:gd name="T4" fmla="*/ 132 w 132"/>
                    <a:gd name="T5" fmla="*/ 165 h 165"/>
                    <a:gd name="T6" fmla="*/ 132 w 132"/>
                    <a:gd name="T7" fmla="*/ 83 h 165"/>
                    <a:gd name="T8" fmla="*/ 132 w 132"/>
                    <a:gd name="T9" fmla="*/ 0 h 165"/>
                    <a:gd name="T10" fmla="*/ 44 w 132"/>
                    <a:gd name="T11" fmla="*/ 0 h 165"/>
                    <a:gd name="T12" fmla="*/ 44 w 132"/>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32" h="165">
                      <a:moveTo>
                        <a:pt x="44" y="0"/>
                      </a:moveTo>
                      <a:lnTo>
                        <a:pt x="0" y="39"/>
                      </a:lnTo>
                      <a:lnTo>
                        <a:pt x="132" y="165"/>
                      </a:lnTo>
                      <a:lnTo>
                        <a:pt x="132" y="83"/>
                      </a:lnTo>
                      <a:lnTo>
                        <a:pt x="132" y="0"/>
                      </a:lnTo>
                      <a:lnTo>
                        <a:pt x="44" y="0"/>
                      </a:lnTo>
                      <a:lnTo>
                        <a:pt x="44" y="0"/>
                      </a:lnTo>
                      <a:close/>
                    </a:path>
                  </a:pathLst>
                </a:custGeom>
                <a:solidFill>
                  <a:srgbClr val="7DDE70"/>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dirty="0">
                    <a:solidFill>
                      <a:prstClr val="black"/>
                    </a:solidFill>
                    <a:latin typeface="Calibri"/>
                  </a:endParaRPr>
                </a:p>
              </p:txBody>
            </p:sp>
            <p:sp>
              <p:nvSpPr>
                <p:cNvPr id="95" name="Freeform 36">
                  <a:extLst>
                    <a:ext uri="{FF2B5EF4-FFF2-40B4-BE49-F238E27FC236}">
                      <a16:creationId xmlns:a16="http://schemas.microsoft.com/office/drawing/2014/main" id="{008FB1A6-3A0D-467B-9692-7D061F2BB8E4}"/>
                    </a:ext>
                  </a:extLst>
                </p:cNvPr>
                <p:cNvSpPr>
                  <a:spLocks/>
                </p:cNvSpPr>
                <p:nvPr/>
              </p:nvSpPr>
              <p:spPr bwMode="auto">
                <a:xfrm>
                  <a:off x="6826497" y="5054123"/>
                  <a:ext cx="974467" cy="763592"/>
                </a:xfrm>
                <a:custGeom>
                  <a:avLst/>
                  <a:gdLst>
                    <a:gd name="T0" fmla="*/ 523 w 561"/>
                    <a:gd name="T1" fmla="*/ 16 h 440"/>
                    <a:gd name="T2" fmla="*/ 523 w 561"/>
                    <a:gd name="T3" fmla="*/ 16 h 440"/>
                    <a:gd name="T4" fmla="*/ 523 w 561"/>
                    <a:gd name="T5" fmla="*/ 44 h 440"/>
                    <a:gd name="T6" fmla="*/ 501 w 561"/>
                    <a:gd name="T7" fmla="*/ 44 h 440"/>
                    <a:gd name="T8" fmla="*/ 473 w 561"/>
                    <a:gd name="T9" fmla="*/ 77 h 440"/>
                    <a:gd name="T10" fmla="*/ 451 w 561"/>
                    <a:gd name="T11" fmla="*/ 44 h 440"/>
                    <a:gd name="T12" fmla="*/ 424 w 561"/>
                    <a:gd name="T13" fmla="*/ 77 h 440"/>
                    <a:gd name="T14" fmla="*/ 402 w 561"/>
                    <a:gd name="T15" fmla="*/ 44 h 440"/>
                    <a:gd name="T16" fmla="*/ 292 w 561"/>
                    <a:gd name="T17" fmla="*/ 44 h 440"/>
                    <a:gd name="T18" fmla="*/ 237 w 561"/>
                    <a:gd name="T19" fmla="*/ 0 h 440"/>
                    <a:gd name="T20" fmla="*/ 237 w 561"/>
                    <a:gd name="T21" fmla="*/ 0 h 440"/>
                    <a:gd name="T22" fmla="*/ 176 w 561"/>
                    <a:gd name="T23" fmla="*/ 0 h 440"/>
                    <a:gd name="T24" fmla="*/ 132 w 561"/>
                    <a:gd name="T25" fmla="*/ 44 h 440"/>
                    <a:gd name="T26" fmla="*/ 99 w 561"/>
                    <a:gd name="T27" fmla="*/ 44 h 440"/>
                    <a:gd name="T28" fmla="*/ 99 w 561"/>
                    <a:gd name="T29" fmla="*/ 77 h 440"/>
                    <a:gd name="T30" fmla="*/ 138 w 561"/>
                    <a:gd name="T31" fmla="*/ 115 h 440"/>
                    <a:gd name="T32" fmla="*/ 138 w 561"/>
                    <a:gd name="T33" fmla="*/ 148 h 440"/>
                    <a:gd name="T34" fmla="*/ 171 w 561"/>
                    <a:gd name="T35" fmla="*/ 148 h 440"/>
                    <a:gd name="T36" fmla="*/ 171 w 561"/>
                    <a:gd name="T37" fmla="*/ 176 h 440"/>
                    <a:gd name="T38" fmla="*/ 94 w 561"/>
                    <a:gd name="T39" fmla="*/ 253 h 440"/>
                    <a:gd name="T40" fmla="*/ 0 w 561"/>
                    <a:gd name="T41" fmla="*/ 253 h 440"/>
                    <a:gd name="T42" fmla="*/ 0 w 561"/>
                    <a:gd name="T43" fmla="*/ 335 h 440"/>
                    <a:gd name="T44" fmla="*/ 0 w 561"/>
                    <a:gd name="T45" fmla="*/ 368 h 440"/>
                    <a:gd name="T46" fmla="*/ 44 w 561"/>
                    <a:gd name="T47" fmla="*/ 368 h 440"/>
                    <a:gd name="T48" fmla="*/ 116 w 561"/>
                    <a:gd name="T49" fmla="*/ 440 h 440"/>
                    <a:gd name="T50" fmla="*/ 231 w 561"/>
                    <a:gd name="T51" fmla="*/ 440 h 440"/>
                    <a:gd name="T52" fmla="*/ 231 w 561"/>
                    <a:gd name="T53" fmla="*/ 385 h 440"/>
                    <a:gd name="T54" fmla="*/ 253 w 561"/>
                    <a:gd name="T55" fmla="*/ 385 h 440"/>
                    <a:gd name="T56" fmla="*/ 275 w 561"/>
                    <a:gd name="T57" fmla="*/ 368 h 440"/>
                    <a:gd name="T58" fmla="*/ 275 w 561"/>
                    <a:gd name="T59" fmla="*/ 341 h 440"/>
                    <a:gd name="T60" fmla="*/ 259 w 561"/>
                    <a:gd name="T61" fmla="*/ 341 h 440"/>
                    <a:gd name="T62" fmla="*/ 259 w 561"/>
                    <a:gd name="T63" fmla="*/ 324 h 440"/>
                    <a:gd name="T64" fmla="*/ 424 w 561"/>
                    <a:gd name="T65" fmla="*/ 324 h 440"/>
                    <a:gd name="T66" fmla="*/ 457 w 561"/>
                    <a:gd name="T67" fmla="*/ 346 h 440"/>
                    <a:gd name="T68" fmla="*/ 495 w 561"/>
                    <a:gd name="T69" fmla="*/ 346 h 440"/>
                    <a:gd name="T70" fmla="*/ 495 w 561"/>
                    <a:gd name="T71" fmla="*/ 324 h 440"/>
                    <a:gd name="T72" fmla="*/ 468 w 561"/>
                    <a:gd name="T73" fmla="*/ 302 h 440"/>
                    <a:gd name="T74" fmla="*/ 468 w 561"/>
                    <a:gd name="T75" fmla="*/ 280 h 440"/>
                    <a:gd name="T76" fmla="*/ 490 w 561"/>
                    <a:gd name="T77" fmla="*/ 264 h 440"/>
                    <a:gd name="T78" fmla="*/ 523 w 561"/>
                    <a:gd name="T79" fmla="*/ 225 h 440"/>
                    <a:gd name="T80" fmla="*/ 523 w 561"/>
                    <a:gd name="T81" fmla="*/ 176 h 440"/>
                    <a:gd name="T82" fmla="*/ 561 w 561"/>
                    <a:gd name="T83" fmla="*/ 143 h 440"/>
                    <a:gd name="T84" fmla="*/ 561 w 561"/>
                    <a:gd name="T85" fmla="*/ 44 h 440"/>
                    <a:gd name="T86" fmla="*/ 523 w 561"/>
                    <a:gd name="T87" fmla="*/ 44 h 440"/>
                    <a:gd name="T88" fmla="*/ 523 w 561"/>
                    <a:gd name="T89" fmla="*/ 16 h 440"/>
                    <a:gd name="T90" fmla="*/ 523 w 561"/>
                    <a:gd name="T91" fmla="*/ 1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1" h="440">
                      <a:moveTo>
                        <a:pt x="523" y="16"/>
                      </a:moveTo>
                      <a:lnTo>
                        <a:pt x="523" y="16"/>
                      </a:lnTo>
                      <a:lnTo>
                        <a:pt x="523" y="44"/>
                      </a:lnTo>
                      <a:lnTo>
                        <a:pt x="501" y="44"/>
                      </a:lnTo>
                      <a:lnTo>
                        <a:pt x="473" y="77"/>
                      </a:lnTo>
                      <a:lnTo>
                        <a:pt x="451" y="44"/>
                      </a:lnTo>
                      <a:lnTo>
                        <a:pt x="424" y="77"/>
                      </a:lnTo>
                      <a:lnTo>
                        <a:pt x="402" y="44"/>
                      </a:lnTo>
                      <a:lnTo>
                        <a:pt x="292" y="44"/>
                      </a:lnTo>
                      <a:lnTo>
                        <a:pt x="237" y="0"/>
                      </a:lnTo>
                      <a:lnTo>
                        <a:pt x="237" y="0"/>
                      </a:lnTo>
                      <a:lnTo>
                        <a:pt x="176" y="0"/>
                      </a:lnTo>
                      <a:lnTo>
                        <a:pt x="132" y="44"/>
                      </a:lnTo>
                      <a:lnTo>
                        <a:pt x="99" y="44"/>
                      </a:lnTo>
                      <a:lnTo>
                        <a:pt x="99" y="77"/>
                      </a:lnTo>
                      <a:lnTo>
                        <a:pt x="138" y="115"/>
                      </a:lnTo>
                      <a:lnTo>
                        <a:pt x="138" y="148"/>
                      </a:lnTo>
                      <a:lnTo>
                        <a:pt x="171" y="148"/>
                      </a:lnTo>
                      <a:lnTo>
                        <a:pt x="171" y="176"/>
                      </a:lnTo>
                      <a:lnTo>
                        <a:pt x="94" y="253"/>
                      </a:lnTo>
                      <a:lnTo>
                        <a:pt x="0" y="253"/>
                      </a:lnTo>
                      <a:lnTo>
                        <a:pt x="0" y="335"/>
                      </a:lnTo>
                      <a:lnTo>
                        <a:pt x="0" y="368"/>
                      </a:lnTo>
                      <a:lnTo>
                        <a:pt x="44" y="368"/>
                      </a:lnTo>
                      <a:lnTo>
                        <a:pt x="116" y="440"/>
                      </a:lnTo>
                      <a:lnTo>
                        <a:pt x="231" y="440"/>
                      </a:lnTo>
                      <a:lnTo>
                        <a:pt x="231" y="385"/>
                      </a:lnTo>
                      <a:lnTo>
                        <a:pt x="253" y="385"/>
                      </a:lnTo>
                      <a:lnTo>
                        <a:pt x="275" y="368"/>
                      </a:lnTo>
                      <a:lnTo>
                        <a:pt x="275" y="341"/>
                      </a:lnTo>
                      <a:lnTo>
                        <a:pt x="259" y="341"/>
                      </a:lnTo>
                      <a:lnTo>
                        <a:pt x="259" y="324"/>
                      </a:lnTo>
                      <a:lnTo>
                        <a:pt x="424" y="324"/>
                      </a:lnTo>
                      <a:lnTo>
                        <a:pt x="457" y="346"/>
                      </a:lnTo>
                      <a:lnTo>
                        <a:pt x="495" y="346"/>
                      </a:lnTo>
                      <a:lnTo>
                        <a:pt x="495" y="324"/>
                      </a:lnTo>
                      <a:lnTo>
                        <a:pt x="468" y="302"/>
                      </a:lnTo>
                      <a:lnTo>
                        <a:pt x="468" y="280"/>
                      </a:lnTo>
                      <a:lnTo>
                        <a:pt x="490" y="264"/>
                      </a:lnTo>
                      <a:lnTo>
                        <a:pt x="523" y="225"/>
                      </a:lnTo>
                      <a:lnTo>
                        <a:pt x="523" y="176"/>
                      </a:lnTo>
                      <a:lnTo>
                        <a:pt x="561" y="143"/>
                      </a:lnTo>
                      <a:lnTo>
                        <a:pt x="561" y="44"/>
                      </a:lnTo>
                      <a:lnTo>
                        <a:pt x="523" y="44"/>
                      </a:lnTo>
                      <a:lnTo>
                        <a:pt x="523" y="16"/>
                      </a:lnTo>
                      <a:lnTo>
                        <a:pt x="523" y="16"/>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dirty="0">
                    <a:solidFill>
                      <a:prstClr val="black"/>
                    </a:solidFill>
                    <a:latin typeface="Calibri"/>
                  </a:endParaRPr>
                </a:p>
              </p:txBody>
            </p:sp>
          </p:grpSp>
          <p:sp>
            <p:nvSpPr>
              <p:cNvPr id="78" name="Freeform 27">
                <a:extLst>
                  <a:ext uri="{FF2B5EF4-FFF2-40B4-BE49-F238E27FC236}">
                    <a16:creationId xmlns:a16="http://schemas.microsoft.com/office/drawing/2014/main" id="{572A1488-DEBC-465A-9313-2A690A61C1CA}"/>
                  </a:ext>
                </a:extLst>
              </p:cNvPr>
              <p:cNvSpPr>
                <a:spLocks/>
              </p:cNvSpPr>
              <p:nvPr/>
            </p:nvSpPr>
            <p:spPr bwMode="auto">
              <a:xfrm>
                <a:off x="8168307" y="5424002"/>
                <a:ext cx="1155117" cy="905897"/>
              </a:xfrm>
              <a:custGeom>
                <a:avLst/>
                <a:gdLst>
                  <a:gd name="T0" fmla="*/ 522 w 665"/>
                  <a:gd name="T1" fmla="*/ 242 h 522"/>
                  <a:gd name="T2" fmla="*/ 451 w 665"/>
                  <a:gd name="T3" fmla="*/ 176 h 522"/>
                  <a:gd name="T4" fmla="*/ 451 w 665"/>
                  <a:gd name="T5" fmla="*/ 132 h 522"/>
                  <a:gd name="T6" fmla="*/ 418 w 665"/>
                  <a:gd name="T7" fmla="*/ 165 h 522"/>
                  <a:gd name="T8" fmla="*/ 374 w 665"/>
                  <a:gd name="T9" fmla="*/ 165 h 522"/>
                  <a:gd name="T10" fmla="*/ 374 w 665"/>
                  <a:gd name="T11" fmla="*/ 121 h 522"/>
                  <a:gd name="T12" fmla="*/ 236 w 665"/>
                  <a:gd name="T13" fmla="*/ 0 h 522"/>
                  <a:gd name="T14" fmla="*/ 104 w 665"/>
                  <a:gd name="T15" fmla="*/ 121 h 522"/>
                  <a:gd name="T16" fmla="*/ 104 w 665"/>
                  <a:gd name="T17" fmla="*/ 71 h 522"/>
                  <a:gd name="T18" fmla="*/ 49 w 665"/>
                  <a:gd name="T19" fmla="*/ 71 h 522"/>
                  <a:gd name="T20" fmla="*/ 49 w 665"/>
                  <a:gd name="T21" fmla="*/ 132 h 522"/>
                  <a:gd name="T22" fmla="*/ 11 w 665"/>
                  <a:gd name="T23" fmla="*/ 132 h 522"/>
                  <a:gd name="T24" fmla="*/ 11 w 665"/>
                  <a:gd name="T25" fmla="*/ 247 h 522"/>
                  <a:gd name="T26" fmla="*/ 27 w 665"/>
                  <a:gd name="T27" fmla="*/ 269 h 522"/>
                  <a:gd name="T28" fmla="*/ 27 w 665"/>
                  <a:gd name="T29" fmla="*/ 341 h 522"/>
                  <a:gd name="T30" fmla="*/ 0 w 665"/>
                  <a:gd name="T31" fmla="*/ 368 h 522"/>
                  <a:gd name="T32" fmla="*/ 0 w 665"/>
                  <a:gd name="T33" fmla="*/ 429 h 522"/>
                  <a:gd name="T34" fmla="*/ 60 w 665"/>
                  <a:gd name="T35" fmla="*/ 484 h 522"/>
                  <a:gd name="T36" fmla="*/ 187 w 665"/>
                  <a:gd name="T37" fmla="*/ 484 h 522"/>
                  <a:gd name="T38" fmla="*/ 231 w 665"/>
                  <a:gd name="T39" fmla="*/ 522 h 522"/>
                  <a:gd name="T40" fmla="*/ 297 w 665"/>
                  <a:gd name="T41" fmla="*/ 522 h 522"/>
                  <a:gd name="T42" fmla="*/ 379 w 665"/>
                  <a:gd name="T43" fmla="*/ 440 h 522"/>
                  <a:gd name="T44" fmla="*/ 462 w 665"/>
                  <a:gd name="T45" fmla="*/ 440 h 522"/>
                  <a:gd name="T46" fmla="*/ 533 w 665"/>
                  <a:gd name="T47" fmla="*/ 379 h 522"/>
                  <a:gd name="T48" fmla="*/ 583 w 665"/>
                  <a:gd name="T49" fmla="*/ 379 h 522"/>
                  <a:gd name="T50" fmla="*/ 610 w 665"/>
                  <a:gd name="T51" fmla="*/ 401 h 522"/>
                  <a:gd name="T52" fmla="*/ 665 w 665"/>
                  <a:gd name="T53" fmla="*/ 401 h 522"/>
                  <a:gd name="T54" fmla="*/ 665 w 665"/>
                  <a:gd name="T55" fmla="*/ 242 h 522"/>
                  <a:gd name="T56" fmla="*/ 522 w 665"/>
                  <a:gd name="T57" fmla="*/ 242 h 522"/>
                  <a:gd name="T58" fmla="*/ 522 w 665"/>
                  <a:gd name="T59" fmla="*/ 24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5" h="522">
                    <a:moveTo>
                      <a:pt x="522" y="242"/>
                    </a:moveTo>
                    <a:lnTo>
                      <a:pt x="451" y="176"/>
                    </a:lnTo>
                    <a:lnTo>
                      <a:pt x="451" y="132"/>
                    </a:lnTo>
                    <a:lnTo>
                      <a:pt x="418" y="165"/>
                    </a:lnTo>
                    <a:lnTo>
                      <a:pt x="374" y="165"/>
                    </a:lnTo>
                    <a:lnTo>
                      <a:pt x="374" y="121"/>
                    </a:lnTo>
                    <a:lnTo>
                      <a:pt x="236" y="0"/>
                    </a:lnTo>
                    <a:lnTo>
                      <a:pt x="104" y="121"/>
                    </a:lnTo>
                    <a:lnTo>
                      <a:pt x="104" y="71"/>
                    </a:lnTo>
                    <a:lnTo>
                      <a:pt x="49" y="71"/>
                    </a:lnTo>
                    <a:lnTo>
                      <a:pt x="49" y="132"/>
                    </a:lnTo>
                    <a:lnTo>
                      <a:pt x="11" y="132"/>
                    </a:lnTo>
                    <a:lnTo>
                      <a:pt x="11" y="247"/>
                    </a:lnTo>
                    <a:lnTo>
                      <a:pt x="27" y="269"/>
                    </a:lnTo>
                    <a:lnTo>
                      <a:pt x="27" y="341"/>
                    </a:lnTo>
                    <a:lnTo>
                      <a:pt x="0" y="368"/>
                    </a:lnTo>
                    <a:lnTo>
                      <a:pt x="0" y="429"/>
                    </a:lnTo>
                    <a:lnTo>
                      <a:pt x="60" y="484"/>
                    </a:lnTo>
                    <a:lnTo>
                      <a:pt x="187" y="484"/>
                    </a:lnTo>
                    <a:lnTo>
                      <a:pt x="231" y="522"/>
                    </a:lnTo>
                    <a:lnTo>
                      <a:pt x="297" y="522"/>
                    </a:lnTo>
                    <a:lnTo>
                      <a:pt x="379" y="440"/>
                    </a:lnTo>
                    <a:lnTo>
                      <a:pt x="462" y="440"/>
                    </a:lnTo>
                    <a:lnTo>
                      <a:pt x="533" y="379"/>
                    </a:lnTo>
                    <a:lnTo>
                      <a:pt x="583" y="379"/>
                    </a:lnTo>
                    <a:lnTo>
                      <a:pt x="610" y="401"/>
                    </a:lnTo>
                    <a:lnTo>
                      <a:pt x="665" y="401"/>
                    </a:lnTo>
                    <a:lnTo>
                      <a:pt x="665" y="242"/>
                    </a:lnTo>
                    <a:lnTo>
                      <a:pt x="522" y="242"/>
                    </a:lnTo>
                    <a:lnTo>
                      <a:pt x="522" y="242"/>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grpSp>
        <p:sp>
          <p:nvSpPr>
            <p:cNvPr id="59" name="Freeform 47">
              <a:extLst>
                <a:ext uri="{FF2B5EF4-FFF2-40B4-BE49-F238E27FC236}">
                  <a16:creationId xmlns:a16="http://schemas.microsoft.com/office/drawing/2014/main" id="{2D207F5F-C26A-4DE6-83FD-75FB89191F08}"/>
                </a:ext>
              </a:extLst>
            </p:cNvPr>
            <p:cNvSpPr>
              <a:spLocks/>
            </p:cNvSpPr>
            <p:nvPr/>
          </p:nvSpPr>
          <p:spPr bwMode="auto">
            <a:xfrm>
              <a:off x="10851655" y="4215688"/>
              <a:ext cx="779947" cy="578988"/>
            </a:xfrm>
            <a:custGeom>
              <a:avLst/>
              <a:gdLst>
                <a:gd name="T0" fmla="*/ 205 w 352"/>
                <a:gd name="T1" fmla="*/ 275 h 275"/>
                <a:gd name="T2" fmla="*/ 352 w 352"/>
                <a:gd name="T3" fmla="*/ 128 h 275"/>
                <a:gd name="T4" fmla="*/ 352 w 352"/>
                <a:gd name="T5" fmla="*/ 42 h 275"/>
                <a:gd name="T6" fmla="*/ 310 w 352"/>
                <a:gd name="T7" fmla="*/ 0 h 275"/>
                <a:gd name="T8" fmla="*/ 186 w 352"/>
                <a:gd name="T9" fmla="*/ 7 h 275"/>
                <a:gd name="T10" fmla="*/ 131 w 352"/>
                <a:gd name="T11" fmla="*/ 58 h 275"/>
                <a:gd name="T12" fmla="*/ 69 w 352"/>
                <a:gd name="T13" fmla="*/ 62 h 275"/>
                <a:gd name="T14" fmla="*/ 0 w 352"/>
                <a:gd name="T15" fmla="*/ 135 h 275"/>
                <a:gd name="T16" fmla="*/ 50 w 352"/>
                <a:gd name="T17" fmla="*/ 131 h 275"/>
                <a:gd name="T18" fmla="*/ 205 w 352"/>
                <a:gd name="T19"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75">
                  <a:moveTo>
                    <a:pt x="205" y="275"/>
                  </a:moveTo>
                  <a:lnTo>
                    <a:pt x="352" y="128"/>
                  </a:lnTo>
                  <a:lnTo>
                    <a:pt x="352" y="42"/>
                  </a:lnTo>
                  <a:lnTo>
                    <a:pt x="310" y="0"/>
                  </a:lnTo>
                  <a:lnTo>
                    <a:pt x="186" y="7"/>
                  </a:lnTo>
                  <a:lnTo>
                    <a:pt x="131" y="58"/>
                  </a:lnTo>
                  <a:lnTo>
                    <a:pt x="69" y="62"/>
                  </a:lnTo>
                  <a:lnTo>
                    <a:pt x="0" y="135"/>
                  </a:lnTo>
                  <a:lnTo>
                    <a:pt x="50" y="131"/>
                  </a:lnTo>
                  <a:lnTo>
                    <a:pt x="205" y="275"/>
                  </a:lnTo>
                  <a:close/>
                </a:path>
              </a:pathLst>
            </a:custGeom>
            <a:solidFill>
              <a:srgbClr val="E2F0D9"/>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8" name="Rectángulo 7"/>
          <p:cNvSpPr/>
          <p:nvPr/>
        </p:nvSpPr>
        <p:spPr>
          <a:xfrm>
            <a:off x="0" y="0"/>
            <a:ext cx="12192000"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9" name="Imagen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098" y="121898"/>
            <a:ext cx="2093583" cy="662094"/>
          </a:xfrm>
          <a:prstGeom prst="rect">
            <a:avLst/>
          </a:prstGeom>
        </p:spPr>
      </p:pic>
      <p:sp>
        <p:nvSpPr>
          <p:cNvPr id="4" name="1 Título">
            <a:extLst>
              <a:ext uri="{FF2B5EF4-FFF2-40B4-BE49-F238E27FC236}">
                <a16:creationId xmlns:a16="http://schemas.microsoft.com/office/drawing/2014/main" id="{61F83851-B08E-4510-B42D-CDCCA4C612F3}"/>
              </a:ext>
            </a:extLst>
          </p:cNvPr>
          <p:cNvSpPr txBox="1">
            <a:spLocks/>
          </p:cNvSpPr>
          <p:nvPr/>
        </p:nvSpPr>
        <p:spPr>
          <a:xfrm>
            <a:off x="2927648" y="273690"/>
            <a:ext cx="9144000" cy="620688"/>
          </a:xfrm>
          <a:prstGeom prst="rect">
            <a:avLst/>
          </a:prstGeom>
        </p:spPr>
        <p:txBody>
          <a:bodyPr/>
          <a:lstStyle>
            <a:lvl1pPr algn="ctr" defTabSz="914400" rtl="0" eaLnBrk="1" latinLnBrk="0" hangingPunct="1">
              <a:spcBef>
                <a:spcPct val="0"/>
              </a:spcBef>
              <a:buNone/>
              <a:defRPr sz="3200" kern="1200">
                <a:solidFill>
                  <a:schemeClr val="tx1"/>
                </a:solidFill>
                <a:latin typeface="Soberana Titular" pitchFamily="50" charset="0"/>
                <a:ea typeface="+mj-ea"/>
                <a:cs typeface="+mj-cs"/>
              </a:defRPr>
            </a:lvl1pPr>
          </a:lstStyle>
          <a:p>
            <a:pPr algn="r"/>
            <a:r>
              <a:rPr lang="es-MX" dirty="0"/>
              <a:t>Tarifas Industriales y comerciales</a:t>
            </a:r>
          </a:p>
        </p:txBody>
      </p:sp>
      <p:sp>
        <p:nvSpPr>
          <p:cNvPr id="5" name="Rectángulo 4">
            <a:extLst>
              <a:ext uri="{FF2B5EF4-FFF2-40B4-BE49-F238E27FC236}">
                <a16:creationId xmlns:a16="http://schemas.microsoft.com/office/drawing/2014/main" id="{680223EC-6915-47A0-AA94-33E7EA895EA0}"/>
              </a:ext>
            </a:extLst>
          </p:cNvPr>
          <p:cNvSpPr/>
          <p:nvPr/>
        </p:nvSpPr>
        <p:spPr>
          <a:xfrm>
            <a:off x="407368" y="1175505"/>
            <a:ext cx="11305256" cy="50159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dirty="0">
              <a:solidFill>
                <a:schemeClr val="tx1"/>
              </a:solidFill>
              <a:latin typeface="Soberana Sans" panose="02000000000000000000" pitchFamily="50" charset="0"/>
            </a:endParaRPr>
          </a:p>
          <a:p>
            <a:pPr algn="just"/>
            <a:r>
              <a:rPr lang="es-ES" dirty="0">
                <a:solidFill>
                  <a:schemeClr val="tx1"/>
                </a:solidFill>
                <a:latin typeface="Soberana Sans" panose="02000000000000000000" pitchFamily="50" charset="0"/>
              </a:rPr>
              <a:t>Las tarifas medias comerciales e industriales disminuyeron</a:t>
            </a:r>
            <a:r>
              <a:rPr lang="es-ES" baseline="30000" dirty="0">
                <a:solidFill>
                  <a:schemeClr val="tx1"/>
                </a:solidFill>
                <a:latin typeface="Soberana Sans" panose="02000000000000000000" pitchFamily="50" charset="0"/>
              </a:rPr>
              <a:t>1/</a:t>
            </a:r>
            <a:r>
              <a:rPr lang="es-ES" dirty="0">
                <a:solidFill>
                  <a:schemeClr val="tx1"/>
                </a:solidFill>
                <a:latin typeface="Soberana Sans" panose="02000000000000000000" pitchFamily="50" charset="0"/>
              </a:rPr>
              <a:t> en todos los estados a partir de la Reforma (enero-agosto 2018 vs enero-agosto 2013):</a:t>
            </a:r>
          </a:p>
        </p:txBody>
      </p:sp>
      <p:sp>
        <p:nvSpPr>
          <p:cNvPr id="6" name="64 Elipse">
            <a:extLst>
              <a:ext uri="{FF2B5EF4-FFF2-40B4-BE49-F238E27FC236}">
                <a16:creationId xmlns:a16="http://schemas.microsoft.com/office/drawing/2014/main" id="{3FC8F5B1-1C53-4046-A073-341C48C8DA5A}"/>
              </a:ext>
            </a:extLst>
          </p:cNvPr>
          <p:cNvSpPr/>
          <p:nvPr/>
        </p:nvSpPr>
        <p:spPr>
          <a:xfrm>
            <a:off x="223069" y="992977"/>
            <a:ext cx="400323" cy="419799"/>
          </a:xfrm>
          <a:prstGeom prst="ellipse">
            <a:avLst/>
          </a:prstGeom>
          <a:solidFill>
            <a:srgbClr val="088262"/>
          </a:solidFill>
          <a:ln w="19050">
            <a:solidFill>
              <a:srgbClr val="088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bg1"/>
                </a:solidFill>
                <a:latin typeface="Soberana Sans" pitchFamily="50" charset="0"/>
              </a:rPr>
              <a:t>3</a:t>
            </a:r>
          </a:p>
        </p:txBody>
      </p:sp>
      <p:grpSp>
        <p:nvGrpSpPr>
          <p:cNvPr id="7" name="Grupo 6">
            <a:extLst>
              <a:ext uri="{FF2B5EF4-FFF2-40B4-BE49-F238E27FC236}">
                <a16:creationId xmlns:a16="http://schemas.microsoft.com/office/drawing/2014/main" id="{70F85D4B-EBE6-41AF-B4CF-34E3857EBFFC}"/>
              </a:ext>
            </a:extLst>
          </p:cNvPr>
          <p:cNvGrpSpPr/>
          <p:nvPr/>
        </p:nvGrpSpPr>
        <p:grpSpPr>
          <a:xfrm>
            <a:off x="5945019" y="4702452"/>
            <a:ext cx="1303109" cy="1343958"/>
            <a:chOff x="786947" y="4419990"/>
            <a:chExt cx="1303109" cy="1343958"/>
          </a:xfrm>
        </p:grpSpPr>
        <p:sp>
          <p:nvSpPr>
            <p:cNvPr id="10" name="CuadroTexto 9">
              <a:extLst>
                <a:ext uri="{FF2B5EF4-FFF2-40B4-BE49-F238E27FC236}">
                  <a16:creationId xmlns:a16="http://schemas.microsoft.com/office/drawing/2014/main" id="{4345A93F-2EB2-4034-8E71-CE49182A7567}"/>
                </a:ext>
              </a:extLst>
            </p:cNvPr>
            <p:cNvSpPr txBox="1"/>
            <p:nvPr/>
          </p:nvSpPr>
          <p:spPr>
            <a:xfrm>
              <a:off x="786947" y="4419990"/>
              <a:ext cx="954767" cy="307777"/>
            </a:xfrm>
            <a:prstGeom prst="rect">
              <a:avLst/>
            </a:prstGeom>
            <a:noFill/>
          </p:spPr>
          <p:txBody>
            <a:bodyPr wrap="square" rtlCol="0">
              <a:spAutoFit/>
            </a:bodyPr>
            <a:lstStyle/>
            <a:p>
              <a:r>
                <a:rPr lang="en-US" sz="1400" dirty="0">
                  <a:latin typeface="Soberana Sans" panose="02000000000000000000" pitchFamily="50" charset="0"/>
                </a:rPr>
                <a:t>&gt;30%</a:t>
              </a:r>
            </a:p>
          </p:txBody>
        </p:sp>
        <p:sp>
          <p:nvSpPr>
            <p:cNvPr id="11" name="CuadroTexto 10">
              <a:extLst>
                <a:ext uri="{FF2B5EF4-FFF2-40B4-BE49-F238E27FC236}">
                  <a16:creationId xmlns:a16="http://schemas.microsoft.com/office/drawing/2014/main" id="{90478803-E7EC-4D3C-BBA9-D9A57E7DB3E9}"/>
                </a:ext>
              </a:extLst>
            </p:cNvPr>
            <p:cNvSpPr txBox="1"/>
            <p:nvPr/>
          </p:nvSpPr>
          <p:spPr>
            <a:xfrm>
              <a:off x="835703" y="4750292"/>
              <a:ext cx="1254353" cy="307777"/>
            </a:xfrm>
            <a:prstGeom prst="rect">
              <a:avLst/>
            </a:prstGeom>
            <a:noFill/>
          </p:spPr>
          <p:txBody>
            <a:bodyPr wrap="square" rtlCol="0">
              <a:spAutoFit/>
            </a:bodyPr>
            <a:lstStyle/>
            <a:p>
              <a:r>
                <a:rPr lang="en-US" sz="1400" dirty="0">
                  <a:latin typeface="Soberana Sans" panose="02000000000000000000" pitchFamily="50" charset="0"/>
                </a:rPr>
                <a:t>21% - 30%</a:t>
              </a:r>
            </a:p>
          </p:txBody>
        </p:sp>
        <p:sp>
          <p:nvSpPr>
            <p:cNvPr id="12" name="CuadroTexto 11">
              <a:extLst>
                <a:ext uri="{FF2B5EF4-FFF2-40B4-BE49-F238E27FC236}">
                  <a16:creationId xmlns:a16="http://schemas.microsoft.com/office/drawing/2014/main" id="{91B46145-3E59-4523-BE1E-25371A22E1C3}"/>
                </a:ext>
              </a:extLst>
            </p:cNvPr>
            <p:cNvSpPr txBox="1"/>
            <p:nvPr/>
          </p:nvSpPr>
          <p:spPr>
            <a:xfrm>
              <a:off x="835703" y="5136339"/>
              <a:ext cx="1254353" cy="307777"/>
            </a:xfrm>
            <a:prstGeom prst="rect">
              <a:avLst/>
            </a:prstGeom>
            <a:noFill/>
          </p:spPr>
          <p:txBody>
            <a:bodyPr wrap="square" rtlCol="0">
              <a:spAutoFit/>
            </a:bodyPr>
            <a:lstStyle/>
            <a:p>
              <a:r>
                <a:rPr lang="en-US" sz="1400" dirty="0">
                  <a:latin typeface="Soberana Sans" panose="02000000000000000000" pitchFamily="50" charset="0"/>
                </a:rPr>
                <a:t>12% - 20%</a:t>
              </a:r>
            </a:p>
          </p:txBody>
        </p:sp>
        <p:sp>
          <p:nvSpPr>
            <p:cNvPr id="13" name="CuadroTexto 12">
              <a:extLst>
                <a:ext uri="{FF2B5EF4-FFF2-40B4-BE49-F238E27FC236}">
                  <a16:creationId xmlns:a16="http://schemas.microsoft.com/office/drawing/2014/main" id="{EDF9F5C4-D383-4ECF-A710-8983441895E1}"/>
                </a:ext>
              </a:extLst>
            </p:cNvPr>
            <p:cNvSpPr txBox="1"/>
            <p:nvPr/>
          </p:nvSpPr>
          <p:spPr>
            <a:xfrm>
              <a:off x="835703" y="5456171"/>
              <a:ext cx="1254353" cy="307777"/>
            </a:xfrm>
            <a:prstGeom prst="rect">
              <a:avLst/>
            </a:prstGeom>
            <a:noFill/>
          </p:spPr>
          <p:txBody>
            <a:bodyPr wrap="square" rtlCol="0">
              <a:spAutoFit/>
            </a:bodyPr>
            <a:lstStyle/>
            <a:p>
              <a:r>
                <a:rPr lang="en-US" sz="1400" dirty="0">
                  <a:latin typeface="Soberana Sans" panose="02000000000000000000" pitchFamily="50" charset="0"/>
                </a:rPr>
                <a:t>&lt;12%</a:t>
              </a:r>
            </a:p>
          </p:txBody>
        </p:sp>
      </p:grpSp>
      <p:sp>
        <p:nvSpPr>
          <p:cNvPr id="14" name="Rectángulo 13">
            <a:extLst>
              <a:ext uri="{FF2B5EF4-FFF2-40B4-BE49-F238E27FC236}">
                <a16:creationId xmlns:a16="http://schemas.microsoft.com/office/drawing/2014/main" id="{9F06F309-30C7-42C0-8084-6DE7350A62AA}"/>
              </a:ext>
            </a:extLst>
          </p:cNvPr>
          <p:cNvSpPr/>
          <p:nvPr/>
        </p:nvSpPr>
        <p:spPr>
          <a:xfrm>
            <a:off x="707740" y="2175247"/>
            <a:ext cx="4439816" cy="461665"/>
          </a:xfrm>
          <a:prstGeom prst="rect">
            <a:avLst/>
          </a:prstGeom>
        </p:spPr>
        <p:txBody>
          <a:bodyPr wrap="square">
            <a:spAutoFit/>
          </a:bodyPr>
          <a:lstStyle/>
          <a:p>
            <a:pPr algn="ctr"/>
            <a:r>
              <a:rPr lang="en-US" sz="1200" b="1" dirty="0">
                <a:latin typeface="Soberana Sans" panose="02000000000000000000" pitchFamily="50" charset="0"/>
              </a:rPr>
              <a:t>Tarifa Media Industrial</a:t>
            </a:r>
            <a:r>
              <a:rPr lang="en-US" sz="1200" b="1" baseline="30000" dirty="0">
                <a:latin typeface="Soberana Sans" panose="02000000000000000000" pitchFamily="50" charset="0"/>
              </a:rPr>
              <a:t>2/</a:t>
            </a:r>
          </a:p>
          <a:p>
            <a:pPr algn="ctr"/>
            <a:r>
              <a:rPr lang="en-US" sz="1200" dirty="0" err="1">
                <a:latin typeface="Soberana Sans" panose="02000000000000000000" pitchFamily="50" charset="0"/>
              </a:rPr>
              <a:t>Reducción</a:t>
            </a:r>
            <a:r>
              <a:rPr lang="en-US" sz="1200" dirty="0">
                <a:latin typeface="Soberana Sans" panose="02000000000000000000" pitchFamily="50" charset="0"/>
              </a:rPr>
              <a:t> </a:t>
            </a:r>
            <a:r>
              <a:rPr lang="en-US" sz="1200" dirty="0" err="1">
                <a:latin typeface="Soberana Sans" panose="02000000000000000000" pitchFamily="50" charset="0"/>
              </a:rPr>
              <a:t>promedio</a:t>
            </a:r>
            <a:r>
              <a:rPr lang="en-US" sz="1200" dirty="0">
                <a:latin typeface="Soberana Sans" panose="02000000000000000000" pitchFamily="50" charset="0"/>
              </a:rPr>
              <a:t>: 18.1%</a:t>
            </a:r>
          </a:p>
        </p:txBody>
      </p:sp>
      <p:sp>
        <p:nvSpPr>
          <p:cNvPr id="15" name="CuadroTexto 14">
            <a:extLst>
              <a:ext uri="{FF2B5EF4-FFF2-40B4-BE49-F238E27FC236}">
                <a16:creationId xmlns:a16="http://schemas.microsoft.com/office/drawing/2014/main" id="{1499FDB8-D131-4A2A-89C2-624ECBAD0394}"/>
              </a:ext>
            </a:extLst>
          </p:cNvPr>
          <p:cNvSpPr txBox="1"/>
          <p:nvPr/>
        </p:nvSpPr>
        <p:spPr>
          <a:xfrm>
            <a:off x="7174816" y="2194430"/>
            <a:ext cx="3330192" cy="461665"/>
          </a:xfrm>
          <a:prstGeom prst="rect">
            <a:avLst/>
          </a:prstGeom>
          <a:noFill/>
        </p:spPr>
        <p:txBody>
          <a:bodyPr wrap="square" rtlCol="0">
            <a:spAutoFit/>
          </a:bodyPr>
          <a:lstStyle/>
          <a:p>
            <a:pPr algn="ctr"/>
            <a:r>
              <a:rPr lang="es-MX" sz="1200" b="1" dirty="0">
                <a:latin typeface="Soberana Sans" panose="02000000000000000000" pitchFamily="50" charset="0"/>
              </a:rPr>
              <a:t>Tarifa Media Comercial</a:t>
            </a:r>
            <a:r>
              <a:rPr lang="es-MX" sz="1200" b="1" baseline="30000" dirty="0">
                <a:latin typeface="Soberana Sans" panose="02000000000000000000" pitchFamily="50" charset="0"/>
              </a:rPr>
              <a:t>3/</a:t>
            </a:r>
          </a:p>
          <a:p>
            <a:pPr algn="ctr"/>
            <a:r>
              <a:rPr lang="en-US" sz="1200" dirty="0" err="1">
                <a:latin typeface="Soberana Sans" panose="02000000000000000000" pitchFamily="50" charset="0"/>
              </a:rPr>
              <a:t>Reducción</a:t>
            </a:r>
            <a:r>
              <a:rPr lang="en-US" sz="1200" dirty="0">
                <a:latin typeface="Soberana Sans" panose="02000000000000000000" pitchFamily="50" charset="0"/>
              </a:rPr>
              <a:t> </a:t>
            </a:r>
            <a:r>
              <a:rPr lang="en-US" sz="1200" dirty="0" err="1">
                <a:latin typeface="Soberana Sans" panose="02000000000000000000" pitchFamily="50" charset="0"/>
              </a:rPr>
              <a:t>promedio</a:t>
            </a:r>
            <a:r>
              <a:rPr lang="en-US" sz="1200" dirty="0">
                <a:latin typeface="Soberana Sans" panose="02000000000000000000" pitchFamily="50" charset="0"/>
              </a:rPr>
              <a:t>: 19.2%</a:t>
            </a:r>
          </a:p>
        </p:txBody>
      </p:sp>
      <p:sp>
        <p:nvSpPr>
          <p:cNvPr id="16" name="CuadroTexto 15">
            <a:extLst>
              <a:ext uri="{FF2B5EF4-FFF2-40B4-BE49-F238E27FC236}">
                <a16:creationId xmlns:a16="http://schemas.microsoft.com/office/drawing/2014/main" id="{5E8BDBF2-6C84-4191-B2C8-E4DC1F54618A}"/>
              </a:ext>
            </a:extLst>
          </p:cNvPr>
          <p:cNvSpPr txBox="1"/>
          <p:nvPr/>
        </p:nvSpPr>
        <p:spPr>
          <a:xfrm>
            <a:off x="5663952" y="4490965"/>
            <a:ext cx="1800200" cy="307777"/>
          </a:xfrm>
          <a:prstGeom prst="rect">
            <a:avLst/>
          </a:prstGeom>
          <a:noFill/>
        </p:spPr>
        <p:txBody>
          <a:bodyPr wrap="square" rtlCol="0">
            <a:spAutoFit/>
          </a:bodyPr>
          <a:lstStyle/>
          <a:p>
            <a:r>
              <a:rPr lang="es-MX" sz="1400" b="1" dirty="0"/>
              <a:t>Reducciones:</a:t>
            </a:r>
          </a:p>
        </p:txBody>
      </p:sp>
      <p:sp>
        <p:nvSpPr>
          <p:cNvPr id="17" name="Rectángulo 16">
            <a:extLst>
              <a:ext uri="{FF2B5EF4-FFF2-40B4-BE49-F238E27FC236}">
                <a16:creationId xmlns:a16="http://schemas.microsoft.com/office/drawing/2014/main" id="{EF5115DC-CFDE-41FD-A0C0-D443E12BBEDA}"/>
              </a:ext>
            </a:extLst>
          </p:cNvPr>
          <p:cNvSpPr/>
          <p:nvPr/>
        </p:nvSpPr>
        <p:spPr>
          <a:xfrm>
            <a:off x="434969" y="6295052"/>
            <a:ext cx="6322565" cy="553998"/>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MX" sz="1000" baseline="30000" dirty="0">
                <a:solidFill>
                  <a:prstClr val="black"/>
                </a:solidFill>
                <a:latin typeface="Soberana Sans" panose="02000000000000000000" pitchFamily="50" charset="0"/>
              </a:rPr>
              <a:t>1/ </a:t>
            </a:r>
            <a:r>
              <a:rPr lang="es-MX" sz="1000" dirty="0">
                <a:solidFill>
                  <a:prstClr val="black"/>
                </a:solidFill>
                <a:latin typeface="Soberana Sans" panose="02000000000000000000" pitchFamily="50" charset="0"/>
              </a:rPr>
              <a:t>Variaciones en términos reales</a:t>
            </a:r>
          </a:p>
          <a:p>
            <a:pPr lvl="0">
              <a:defRPr/>
            </a:pPr>
            <a:r>
              <a:rPr lang="es-MX" sz="1000" baseline="30000" dirty="0">
                <a:solidFill>
                  <a:prstClr val="black"/>
                </a:solidFill>
                <a:latin typeface="Soberana Sans" panose="02000000000000000000" pitchFamily="50" charset="0"/>
                <a:cs typeface="Arial" panose="020B0604020202020204" pitchFamily="34" charset="0"/>
              </a:rPr>
              <a:t>2/ </a:t>
            </a:r>
            <a:r>
              <a:rPr lang="es-MX" sz="1000" dirty="0">
                <a:solidFill>
                  <a:prstClr val="black"/>
                </a:solidFill>
                <a:latin typeface="Soberana Sans" panose="02000000000000000000" pitchFamily="50" charset="0"/>
                <a:cs typeface="Arial" panose="020B0604020202020204" pitchFamily="34" charset="0"/>
              </a:rPr>
              <a:t>Considera las tarifas Pequeña Demanda Baja Tensión (PDBT) y Gran Demanda Baja Tensión(GDBT) </a:t>
            </a:r>
          </a:p>
          <a:p>
            <a:pPr lvl="0">
              <a:defRPr/>
            </a:pPr>
            <a:r>
              <a:rPr lang="es-MX" sz="1000" baseline="30000" dirty="0">
                <a:solidFill>
                  <a:prstClr val="black"/>
                </a:solidFill>
                <a:latin typeface="Soberana Sans" panose="02000000000000000000" pitchFamily="50" charset="0"/>
                <a:cs typeface="Arial" panose="020B0604020202020204" pitchFamily="34" charset="0"/>
              </a:rPr>
              <a:t>3/</a:t>
            </a:r>
            <a:r>
              <a:rPr lang="es-MX" sz="1000" dirty="0">
                <a:solidFill>
                  <a:prstClr val="black"/>
                </a:solidFill>
                <a:latin typeface="Soberana Sans" panose="02000000000000000000" pitchFamily="50" charset="0"/>
                <a:cs typeface="Arial" panose="020B0604020202020204" pitchFamily="34" charset="0"/>
              </a:rPr>
              <a:t> Considera las tarifas GDMTH, GDMTO, DIST y DIT. </a:t>
            </a:r>
          </a:p>
        </p:txBody>
      </p:sp>
      <p:grpSp>
        <p:nvGrpSpPr>
          <p:cNvPr id="18" name="Grupo 17">
            <a:extLst>
              <a:ext uri="{FF2B5EF4-FFF2-40B4-BE49-F238E27FC236}">
                <a16:creationId xmlns:a16="http://schemas.microsoft.com/office/drawing/2014/main" id="{3D46D7A1-544D-4EFC-80BE-94DA1DF74674}"/>
              </a:ext>
            </a:extLst>
          </p:cNvPr>
          <p:cNvGrpSpPr/>
          <p:nvPr/>
        </p:nvGrpSpPr>
        <p:grpSpPr>
          <a:xfrm>
            <a:off x="1132181" y="2788406"/>
            <a:ext cx="4197859" cy="2841203"/>
            <a:chOff x="4406492" y="964087"/>
            <a:chExt cx="7412423" cy="5410272"/>
          </a:xfrm>
        </p:grpSpPr>
        <p:grpSp>
          <p:nvGrpSpPr>
            <p:cNvPr id="19" name="Grupo 18">
              <a:extLst>
                <a:ext uri="{FF2B5EF4-FFF2-40B4-BE49-F238E27FC236}">
                  <a16:creationId xmlns:a16="http://schemas.microsoft.com/office/drawing/2014/main" id="{C915F45B-E1D7-43AF-B729-DC2D8A43FCEF}"/>
                </a:ext>
              </a:extLst>
            </p:cNvPr>
            <p:cNvGrpSpPr/>
            <p:nvPr/>
          </p:nvGrpSpPr>
          <p:grpSpPr>
            <a:xfrm>
              <a:off x="4406492" y="964087"/>
              <a:ext cx="7412423" cy="5410272"/>
              <a:chOff x="3686990" y="1117945"/>
              <a:chExt cx="7412423" cy="5410272"/>
            </a:xfrm>
          </p:grpSpPr>
          <p:sp>
            <p:nvSpPr>
              <p:cNvPr id="21" name="Freeform 5">
                <a:extLst>
                  <a:ext uri="{FF2B5EF4-FFF2-40B4-BE49-F238E27FC236}">
                    <a16:creationId xmlns:a16="http://schemas.microsoft.com/office/drawing/2014/main" id="{D6FD9010-7A96-481B-8E30-99C73FFE12FA}"/>
                  </a:ext>
                </a:extLst>
              </p:cNvPr>
              <p:cNvSpPr>
                <a:spLocks/>
              </p:cNvSpPr>
              <p:nvPr/>
            </p:nvSpPr>
            <p:spPr bwMode="auto">
              <a:xfrm>
                <a:off x="4145665" y="1166832"/>
                <a:ext cx="1411654" cy="1962636"/>
              </a:xfrm>
              <a:custGeom>
                <a:avLst/>
                <a:gdLst>
                  <a:gd name="T0" fmla="*/ 808 w 825"/>
                  <a:gd name="T1" fmla="*/ 968 h 1155"/>
                  <a:gd name="T2" fmla="*/ 748 w 825"/>
                  <a:gd name="T3" fmla="*/ 907 h 1155"/>
                  <a:gd name="T4" fmla="*/ 748 w 825"/>
                  <a:gd name="T5" fmla="*/ 797 h 1155"/>
                  <a:gd name="T6" fmla="*/ 825 w 825"/>
                  <a:gd name="T7" fmla="*/ 797 h 1155"/>
                  <a:gd name="T8" fmla="*/ 825 w 825"/>
                  <a:gd name="T9" fmla="*/ 275 h 1155"/>
                  <a:gd name="T10" fmla="*/ 522 w 825"/>
                  <a:gd name="T11" fmla="*/ 275 h 1155"/>
                  <a:gd name="T12" fmla="*/ 49 w 825"/>
                  <a:gd name="T13" fmla="*/ 0 h 1155"/>
                  <a:gd name="T14" fmla="*/ 0 w 825"/>
                  <a:gd name="T15" fmla="*/ 44 h 1155"/>
                  <a:gd name="T16" fmla="*/ 0 w 825"/>
                  <a:gd name="T17" fmla="*/ 93 h 1155"/>
                  <a:gd name="T18" fmla="*/ 27 w 825"/>
                  <a:gd name="T19" fmla="*/ 121 h 1155"/>
                  <a:gd name="T20" fmla="*/ 104 w 825"/>
                  <a:gd name="T21" fmla="*/ 198 h 1155"/>
                  <a:gd name="T22" fmla="*/ 143 w 825"/>
                  <a:gd name="T23" fmla="*/ 165 h 1155"/>
                  <a:gd name="T24" fmla="*/ 170 w 825"/>
                  <a:gd name="T25" fmla="*/ 198 h 1155"/>
                  <a:gd name="T26" fmla="*/ 170 w 825"/>
                  <a:gd name="T27" fmla="*/ 225 h 1155"/>
                  <a:gd name="T28" fmla="*/ 220 w 825"/>
                  <a:gd name="T29" fmla="*/ 225 h 1155"/>
                  <a:gd name="T30" fmla="*/ 220 w 825"/>
                  <a:gd name="T31" fmla="*/ 363 h 1155"/>
                  <a:gd name="T32" fmla="*/ 258 w 825"/>
                  <a:gd name="T33" fmla="*/ 401 h 1155"/>
                  <a:gd name="T34" fmla="*/ 258 w 825"/>
                  <a:gd name="T35" fmla="*/ 467 h 1155"/>
                  <a:gd name="T36" fmla="*/ 286 w 825"/>
                  <a:gd name="T37" fmla="*/ 489 h 1155"/>
                  <a:gd name="T38" fmla="*/ 286 w 825"/>
                  <a:gd name="T39" fmla="*/ 577 h 1155"/>
                  <a:gd name="T40" fmla="*/ 319 w 825"/>
                  <a:gd name="T41" fmla="*/ 610 h 1155"/>
                  <a:gd name="T42" fmla="*/ 319 w 825"/>
                  <a:gd name="T43" fmla="*/ 632 h 1155"/>
                  <a:gd name="T44" fmla="*/ 363 w 825"/>
                  <a:gd name="T45" fmla="*/ 671 h 1155"/>
                  <a:gd name="T46" fmla="*/ 363 w 825"/>
                  <a:gd name="T47" fmla="*/ 704 h 1155"/>
                  <a:gd name="T48" fmla="*/ 528 w 825"/>
                  <a:gd name="T49" fmla="*/ 863 h 1155"/>
                  <a:gd name="T50" fmla="*/ 528 w 825"/>
                  <a:gd name="T51" fmla="*/ 951 h 1155"/>
                  <a:gd name="T52" fmla="*/ 599 w 825"/>
                  <a:gd name="T53" fmla="*/ 1017 h 1155"/>
                  <a:gd name="T54" fmla="*/ 599 w 825"/>
                  <a:gd name="T55" fmla="*/ 1039 h 1155"/>
                  <a:gd name="T56" fmla="*/ 627 w 825"/>
                  <a:gd name="T57" fmla="*/ 1072 h 1155"/>
                  <a:gd name="T58" fmla="*/ 649 w 825"/>
                  <a:gd name="T59" fmla="*/ 1072 h 1155"/>
                  <a:gd name="T60" fmla="*/ 671 w 825"/>
                  <a:gd name="T61" fmla="*/ 1094 h 1155"/>
                  <a:gd name="T62" fmla="*/ 671 w 825"/>
                  <a:gd name="T63" fmla="*/ 1155 h 1155"/>
                  <a:gd name="T64" fmla="*/ 808 w 825"/>
                  <a:gd name="T65" fmla="*/ 1028 h 1155"/>
                  <a:gd name="T66" fmla="*/ 808 w 825"/>
                  <a:gd name="T67" fmla="*/ 968 h 1155"/>
                  <a:gd name="T68" fmla="*/ 808 w 825"/>
                  <a:gd name="T69" fmla="*/ 968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5" h="1155">
                    <a:moveTo>
                      <a:pt x="808" y="968"/>
                    </a:moveTo>
                    <a:lnTo>
                      <a:pt x="748" y="907"/>
                    </a:lnTo>
                    <a:lnTo>
                      <a:pt x="748" y="797"/>
                    </a:lnTo>
                    <a:lnTo>
                      <a:pt x="825" y="797"/>
                    </a:lnTo>
                    <a:lnTo>
                      <a:pt x="825" y="275"/>
                    </a:lnTo>
                    <a:lnTo>
                      <a:pt x="522" y="275"/>
                    </a:lnTo>
                    <a:lnTo>
                      <a:pt x="49" y="0"/>
                    </a:lnTo>
                    <a:lnTo>
                      <a:pt x="0" y="44"/>
                    </a:lnTo>
                    <a:lnTo>
                      <a:pt x="0" y="93"/>
                    </a:lnTo>
                    <a:lnTo>
                      <a:pt x="27" y="121"/>
                    </a:lnTo>
                    <a:lnTo>
                      <a:pt x="104" y="198"/>
                    </a:lnTo>
                    <a:lnTo>
                      <a:pt x="143" y="165"/>
                    </a:lnTo>
                    <a:lnTo>
                      <a:pt x="170" y="198"/>
                    </a:lnTo>
                    <a:lnTo>
                      <a:pt x="170" y="225"/>
                    </a:lnTo>
                    <a:lnTo>
                      <a:pt x="220" y="225"/>
                    </a:lnTo>
                    <a:lnTo>
                      <a:pt x="220" y="363"/>
                    </a:lnTo>
                    <a:lnTo>
                      <a:pt x="258" y="401"/>
                    </a:lnTo>
                    <a:lnTo>
                      <a:pt x="258" y="467"/>
                    </a:lnTo>
                    <a:lnTo>
                      <a:pt x="286" y="489"/>
                    </a:lnTo>
                    <a:lnTo>
                      <a:pt x="286" y="577"/>
                    </a:lnTo>
                    <a:lnTo>
                      <a:pt x="319" y="610"/>
                    </a:lnTo>
                    <a:lnTo>
                      <a:pt x="319" y="632"/>
                    </a:lnTo>
                    <a:lnTo>
                      <a:pt x="363" y="671"/>
                    </a:lnTo>
                    <a:lnTo>
                      <a:pt x="363" y="704"/>
                    </a:lnTo>
                    <a:lnTo>
                      <a:pt x="528" y="863"/>
                    </a:lnTo>
                    <a:lnTo>
                      <a:pt x="528" y="951"/>
                    </a:lnTo>
                    <a:lnTo>
                      <a:pt x="599" y="1017"/>
                    </a:lnTo>
                    <a:lnTo>
                      <a:pt x="599" y="1039"/>
                    </a:lnTo>
                    <a:lnTo>
                      <a:pt x="627" y="1072"/>
                    </a:lnTo>
                    <a:lnTo>
                      <a:pt x="649" y="1072"/>
                    </a:lnTo>
                    <a:lnTo>
                      <a:pt x="671" y="1094"/>
                    </a:lnTo>
                    <a:lnTo>
                      <a:pt x="671" y="1155"/>
                    </a:lnTo>
                    <a:lnTo>
                      <a:pt x="808" y="1028"/>
                    </a:lnTo>
                    <a:lnTo>
                      <a:pt x="808" y="968"/>
                    </a:lnTo>
                    <a:lnTo>
                      <a:pt x="808" y="968"/>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0">
                <a:extLst>
                  <a:ext uri="{FF2B5EF4-FFF2-40B4-BE49-F238E27FC236}">
                    <a16:creationId xmlns:a16="http://schemas.microsoft.com/office/drawing/2014/main" id="{541F5A9A-71FB-4BFA-8182-A469EF88BFAD}"/>
                  </a:ext>
                </a:extLst>
              </p:cNvPr>
              <p:cNvSpPr>
                <a:spLocks/>
              </p:cNvSpPr>
              <p:nvPr/>
            </p:nvSpPr>
            <p:spPr bwMode="auto">
              <a:xfrm>
                <a:off x="6653300" y="2060564"/>
                <a:ext cx="951369" cy="1570109"/>
              </a:xfrm>
              <a:custGeom>
                <a:avLst/>
                <a:gdLst>
                  <a:gd name="T0" fmla="*/ 391 w 556"/>
                  <a:gd name="T1" fmla="*/ 924 h 924"/>
                  <a:gd name="T2" fmla="*/ 451 w 556"/>
                  <a:gd name="T3" fmla="*/ 924 h 924"/>
                  <a:gd name="T4" fmla="*/ 451 w 556"/>
                  <a:gd name="T5" fmla="*/ 830 h 924"/>
                  <a:gd name="T6" fmla="*/ 468 w 556"/>
                  <a:gd name="T7" fmla="*/ 814 h 924"/>
                  <a:gd name="T8" fmla="*/ 545 w 556"/>
                  <a:gd name="T9" fmla="*/ 814 h 924"/>
                  <a:gd name="T10" fmla="*/ 545 w 556"/>
                  <a:gd name="T11" fmla="*/ 786 h 924"/>
                  <a:gd name="T12" fmla="*/ 451 w 556"/>
                  <a:gd name="T13" fmla="*/ 698 h 924"/>
                  <a:gd name="T14" fmla="*/ 451 w 556"/>
                  <a:gd name="T15" fmla="*/ 654 h 924"/>
                  <a:gd name="T16" fmla="*/ 402 w 556"/>
                  <a:gd name="T17" fmla="*/ 610 h 924"/>
                  <a:gd name="T18" fmla="*/ 473 w 556"/>
                  <a:gd name="T19" fmla="*/ 539 h 924"/>
                  <a:gd name="T20" fmla="*/ 473 w 556"/>
                  <a:gd name="T21" fmla="*/ 489 h 924"/>
                  <a:gd name="T22" fmla="*/ 451 w 556"/>
                  <a:gd name="T23" fmla="*/ 489 h 924"/>
                  <a:gd name="T24" fmla="*/ 451 w 556"/>
                  <a:gd name="T25" fmla="*/ 478 h 924"/>
                  <a:gd name="T26" fmla="*/ 512 w 556"/>
                  <a:gd name="T27" fmla="*/ 418 h 924"/>
                  <a:gd name="T28" fmla="*/ 512 w 556"/>
                  <a:gd name="T29" fmla="*/ 401 h 924"/>
                  <a:gd name="T30" fmla="*/ 556 w 556"/>
                  <a:gd name="T31" fmla="*/ 357 h 924"/>
                  <a:gd name="T32" fmla="*/ 462 w 556"/>
                  <a:gd name="T33" fmla="*/ 258 h 924"/>
                  <a:gd name="T34" fmla="*/ 462 w 556"/>
                  <a:gd name="T35" fmla="*/ 99 h 924"/>
                  <a:gd name="T36" fmla="*/ 358 w 556"/>
                  <a:gd name="T37" fmla="*/ 0 h 924"/>
                  <a:gd name="T38" fmla="*/ 226 w 556"/>
                  <a:gd name="T39" fmla="*/ 0 h 924"/>
                  <a:gd name="T40" fmla="*/ 165 w 556"/>
                  <a:gd name="T41" fmla="*/ 55 h 924"/>
                  <a:gd name="T42" fmla="*/ 165 w 556"/>
                  <a:gd name="T43" fmla="*/ 77 h 924"/>
                  <a:gd name="T44" fmla="*/ 165 w 556"/>
                  <a:gd name="T45" fmla="*/ 187 h 924"/>
                  <a:gd name="T46" fmla="*/ 0 w 556"/>
                  <a:gd name="T47" fmla="*/ 346 h 924"/>
                  <a:gd name="T48" fmla="*/ 0 w 556"/>
                  <a:gd name="T49" fmla="*/ 544 h 924"/>
                  <a:gd name="T50" fmla="*/ 66 w 556"/>
                  <a:gd name="T51" fmla="*/ 616 h 924"/>
                  <a:gd name="T52" fmla="*/ 66 w 556"/>
                  <a:gd name="T53" fmla="*/ 731 h 924"/>
                  <a:gd name="T54" fmla="*/ 22 w 556"/>
                  <a:gd name="T55" fmla="*/ 775 h 924"/>
                  <a:gd name="T56" fmla="*/ 143 w 556"/>
                  <a:gd name="T57" fmla="*/ 891 h 924"/>
                  <a:gd name="T58" fmla="*/ 143 w 556"/>
                  <a:gd name="T59" fmla="*/ 830 h 924"/>
                  <a:gd name="T60" fmla="*/ 187 w 556"/>
                  <a:gd name="T61" fmla="*/ 830 h 924"/>
                  <a:gd name="T62" fmla="*/ 286 w 556"/>
                  <a:gd name="T63" fmla="*/ 830 h 924"/>
                  <a:gd name="T64" fmla="*/ 391 w 556"/>
                  <a:gd name="T65" fmla="*/ 924 h 924"/>
                  <a:gd name="T66" fmla="*/ 391 w 556"/>
                  <a:gd name="T67" fmla="*/ 924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6" h="924">
                    <a:moveTo>
                      <a:pt x="391" y="924"/>
                    </a:moveTo>
                    <a:lnTo>
                      <a:pt x="451" y="924"/>
                    </a:lnTo>
                    <a:lnTo>
                      <a:pt x="451" y="830"/>
                    </a:lnTo>
                    <a:lnTo>
                      <a:pt x="468" y="814"/>
                    </a:lnTo>
                    <a:lnTo>
                      <a:pt x="545" y="814"/>
                    </a:lnTo>
                    <a:lnTo>
                      <a:pt x="545" y="786"/>
                    </a:lnTo>
                    <a:lnTo>
                      <a:pt x="451" y="698"/>
                    </a:lnTo>
                    <a:lnTo>
                      <a:pt x="451" y="654"/>
                    </a:lnTo>
                    <a:lnTo>
                      <a:pt x="402" y="610"/>
                    </a:lnTo>
                    <a:lnTo>
                      <a:pt x="473" y="539"/>
                    </a:lnTo>
                    <a:lnTo>
                      <a:pt x="473" y="489"/>
                    </a:lnTo>
                    <a:lnTo>
                      <a:pt x="451" y="489"/>
                    </a:lnTo>
                    <a:lnTo>
                      <a:pt x="451" y="478"/>
                    </a:lnTo>
                    <a:lnTo>
                      <a:pt x="512" y="418"/>
                    </a:lnTo>
                    <a:lnTo>
                      <a:pt x="512" y="401"/>
                    </a:lnTo>
                    <a:lnTo>
                      <a:pt x="556" y="357"/>
                    </a:lnTo>
                    <a:lnTo>
                      <a:pt x="462" y="258"/>
                    </a:lnTo>
                    <a:lnTo>
                      <a:pt x="462" y="99"/>
                    </a:lnTo>
                    <a:lnTo>
                      <a:pt x="358" y="0"/>
                    </a:lnTo>
                    <a:lnTo>
                      <a:pt x="226" y="0"/>
                    </a:lnTo>
                    <a:lnTo>
                      <a:pt x="165" y="55"/>
                    </a:lnTo>
                    <a:lnTo>
                      <a:pt x="165" y="77"/>
                    </a:lnTo>
                    <a:lnTo>
                      <a:pt x="165" y="187"/>
                    </a:lnTo>
                    <a:lnTo>
                      <a:pt x="0" y="346"/>
                    </a:lnTo>
                    <a:lnTo>
                      <a:pt x="0" y="544"/>
                    </a:lnTo>
                    <a:lnTo>
                      <a:pt x="66" y="616"/>
                    </a:lnTo>
                    <a:lnTo>
                      <a:pt x="66" y="731"/>
                    </a:lnTo>
                    <a:lnTo>
                      <a:pt x="22" y="775"/>
                    </a:lnTo>
                    <a:lnTo>
                      <a:pt x="143" y="891"/>
                    </a:lnTo>
                    <a:lnTo>
                      <a:pt x="143" y="830"/>
                    </a:lnTo>
                    <a:lnTo>
                      <a:pt x="187" y="830"/>
                    </a:lnTo>
                    <a:lnTo>
                      <a:pt x="286" y="830"/>
                    </a:lnTo>
                    <a:lnTo>
                      <a:pt x="391" y="924"/>
                    </a:lnTo>
                    <a:lnTo>
                      <a:pt x="391" y="924"/>
                    </a:lnTo>
                    <a:close/>
                  </a:path>
                </a:pathLst>
              </a:custGeom>
              <a:solidFill>
                <a:srgbClr val="7DDE70"/>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Freeform 11">
                <a:extLst>
                  <a:ext uri="{FF2B5EF4-FFF2-40B4-BE49-F238E27FC236}">
                    <a16:creationId xmlns:a16="http://schemas.microsoft.com/office/drawing/2014/main" id="{1966720B-384E-4444-9DA2-822808E567A0}"/>
                  </a:ext>
                </a:extLst>
              </p:cNvPr>
              <p:cNvSpPr>
                <a:spLocks/>
              </p:cNvSpPr>
              <p:nvPr/>
            </p:nvSpPr>
            <p:spPr bwMode="auto">
              <a:xfrm>
                <a:off x="7355655" y="2683925"/>
                <a:ext cx="677594" cy="1393386"/>
              </a:xfrm>
              <a:custGeom>
                <a:avLst/>
                <a:gdLst>
                  <a:gd name="T0" fmla="*/ 93 w 396"/>
                  <a:gd name="T1" fmla="*/ 649 h 820"/>
                  <a:gd name="T2" fmla="*/ 93 w 396"/>
                  <a:gd name="T3" fmla="*/ 820 h 820"/>
                  <a:gd name="T4" fmla="*/ 126 w 396"/>
                  <a:gd name="T5" fmla="*/ 820 h 820"/>
                  <a:gd name="T6" fmla="*/ 148 w 396"/>
                  <a:gd name="T7" fmla="*/ 798 h 820"/>
                  <a:gd name="T8" fmla="*/ 148 w 396"/>
                  <a:gd name="T9" fmla="*/ 759 h 820"/>
                  <a:gd name="T10" fmla="*/ 176 w 396"/>
                  <a:gd name="T11" fmla="*/ 759 h 820"/>
                  <a:gd name="T12" fmla="*/ 192 w 396"/>
                  <a:gd name="T13" fmla="*/ 748 h 820"/>
                  <a:gd name="T14" fmla="*/ 192 w 396"/>
                  <a:gd name="T15" fmla="*/ 726 h 820"/>
                  <a:gd name="T16" fmla="*/ 220 w 396"/>
                  <a:gd name="T17" fmla="*/ 710 h 820"/>
                  <a:gd name="T18" fmla="*/ 231 w 396"/>
                  <a:gd name="T19" fmla="*/ 710 h 820"/>
                  <a:gd name="T20" fmla="*/ 231 w 396"/>
                  <a:gd name="T21" fmla="*/ 682 h 820"/>
                  <a:gd name="T22" fmla="*/ 209 w 396"/>
                  <a:gd name="T23" fmla="*/ 655 h 820"/>
                  <a:gd name="T24" fmla="*/ 209 w 396"/>
                  <a:gd name="T25" fmla="*/ 605 h 820"/>
                  <a:gd name="T26" fmla="*/ 275 w 396"/>
                  <a:gd name="T27" fmla="*/ 539 h 820"/>
                  <a:gd name="T28" fmla="*/ 275 w 396"/>
                  <a:gd name="T29" fmla="*/ 484 h 820"/>
                  <a:gd name="T30" fmla="*/ 297 w 396"/>
                  <a:gd name="T31" fmla="*/ 462 h 820"/>
                  <a:gd name="T32" fmla="*/ 341 w 396"/>
                  <a:gd name="T33" fmla="*/ 462 h 820"/>
                  <a:gd name="T34" fmla="*/ 396 w 396"/>
                  <a:gd name="T35" fmla="*/ 413 h 820"/>
                  <a:gd name="T36" fmla="*/ 396 w 396"/>
                  <a:gd name="T37" fmla="*/ 391 h 820"/>
                  <a:gd name="T38" fmla="*/ 363 w 396"/>
                  <a:gd name="T39" fmla="*/ 391 h 820"/>
                  <a:gd name="T40" fmla="*/ 363 w 396"/>
                  <a:gd name="T41" fmla="*/ 297 h 820"/>
                  <a:gd name="T42" fmla="*/ 302 w 396"/>
                  <a:gd name="T43" fmla="*/ 297 h 820"/>
                  <a:gd name="T44" fmla="*/ 187 w 396"/>
                  <a:gd name="T45" fmla="*/ 187 h 820"/>
                  <a:gd name="T46" fmla="*/ 187 w 396"/>
                  <a:gd name="T47" fmla="*/ 83 h 820"/>
                  <a:gd name="T48" fmla="*/ 170 w 396"/>
                  <a:gd name="T49" fmla="*/ 61 h 820"/>
                  <a:gd name="T50" fmla="*/ 170 w 396"/>
                  <a:gd name="T51" fmla="*/ 44 h 820"/>
                  <a:gd name="T52" fmla="*/ 181 w 396"/>
                  <a:gd name="T53" fmla="*/ 22 h 820"/>
                  <a:gd name="T54" fmla="*/ 154 w 396"/>
                  <a:gd name="T55" fmla="*/ 0 h 820"/>
                  <a:gd name="T56" fmla="*/ 110 w 396"/>
                  <a:gd name="T57" fmla="*/ 44 h 820"/>
                  <a:gd name="T58" fmla="*/ 110 w 396"/>
                  <a:gd name="T59" fmla="*/ 61 h 820"/>
                  <a:gd name="T60" fmla="*/ 49 w 396"/>
                  <a:gd name="T61" fmla="*/ 121 h 820"/>
                  <a:gd name="T62" fmla="*/ 49 w 396"/>
                  <a:gd name="T63" fmla="*/ 132 h 820"/>
                  <a:gd name="T64" fmla="*/ 71 w 396"/>
                  <a:gd name="T65" fmla="*/ 132 h 820"/>
                  <a:gd name="T66" fmla="*/ 71 w 396"/>
                  <a:gd name="T67" fmla="*/ 182 h 820"/>
                  <a:gd name="T68" fmla="*/ 0 w 396"/>
                  <a:gd name="T69" fmla="*/ 253 h 820"/>
                  <a:gd name="T70" fmla="*/ 49 w 396"/>
                  <a:gd name="T71" fmla="*/ 297 h 820"/>
                  <a:gd name="T72" fmla="*/ 49 w 396"/>
                  <a:gd name="T73" fmla="*/ 341 h 820"/>
                  <a:gd name="T74" fmla="*/ 143 w 396"/>
                  <a:gd name="T75" fmla="*/ 429 h 820"/>
                  <a:gd name="T76" fmla="*/ 143 w 396"/>
                  <a:gd name="T77" fmla="*/ 457 h 820"/>
                  <a:gd name="T78" fmla="*/ 66 w 396"/>
                  <a:gd name="T79" fmla="*/ 457 h 820"/>
                  <a:gd name="T80" fmla="*/ 49 w 396"/>
                  <a:gd name="T81" fmla="*/ 473 h 820"/>
                  <a:gd name="T82" fmla="*/ 49 w 396"/>
                  <a:gd name="T83" fmla="*/ 567 h 820"/>
                  <a:gd name="T84" fmla="*/ 49 w 396"/>
                  <a:gd name="T85" fmla="*/ 611 h 820"/>
                  <a:gd name="T86" fmla="*/ 93 w 396"/>
                  <a:gd name="T87" fmla="*/ 649 h 820"/>
                  <a:gd name="T88" fmla="*/ 93 w 396"/>
                  <a:gd name="T89" fmla="*/ 64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6" h="820">
                    <a:moveTo>
                      <a:pt x="93" y="649"/>
                    </a:moveTo>
                    <a:lnTo>
                      <a:pt x="93" y="820"/>
                    </a:lnTo>
                    <a:lnTo>
                      <a:pt x="126" y="820"/>
                    </a:lnTo>
                    <a:lnTo>
                      <a:pt x="148" y="798"/>
                    </a:lnTo>
                    <a:lnTo>
                      <a:pt x="148" y="759"/>
                    </a:lnTo>
                    <a:lnTo>
                      <a:pt x="176" y="759"/>
                    </a:lnTo>
                    <a:lnTo>
                      <a:pt x="192" y="748"/>
                    </a:lnTo>
                    <a:lnTo>
                      <a:pt x="192" y="726"/>
                    </a:lnTo>
                    <a:lnTo>
                      <a:pt x="220" y="710"/>
                    </a:lnTo>
                    <a:lnTo>
                      <a:pt x="231" y="710"/>
                    </a:lnTo>
                    <a:lnTo>
                      <a:pt x="231" y="682"/>
                    </a:lnTo>
                    <a:lnTo>
                      <a:pt x="209" y="655"/>
                    </a:lnTo>
                    <a:lnTo>
                      <a:pt x="209" y="605"/>
                    </a:lnTo>
                    <a:lnTo>
                      <a:pt x="275" y="539"/>
                    </a:lnTo>
                    <a:lnTo>
                      <a:pt x="275" y="484"/>
                    </a:lnTo>
                    <a:lnTo>
                      <a:pt x="297" y="462"/>
                    </a:lnTo>
                    <a:lnTo>
                      <a:pt x="341" y="462"/>
                    </a:lnTo>
                    <a:lnTo>
                      <a:pt x="396" y="413"/>
                    </a:lnTo>
                    <a:lnTo>
                      <a:pt x="396" y="391"/>
                    </a:lnTo>
                    <a:lnTo>
                      <a:pt x="363" y="391"/>
                    </a:lnTo>
                    <a:lnTo>
                      <a:pt x="363" y="297"/>
                    </a:lnTo>
                    <a:lnTo>
                      <a:pt x="302" y="297"/>
                    </a:lnTo>
                    <a:lnTo>
                      <a:pt x="187" y="187"/>
                    </a:lnTo>
                    <a:lnTo>
                      <a:pt x="187" y="83"/>
                    </a:lnTo>
                    <a:lnTo>
                      <a:pt x="170" y="61"/>
                    </a:lnTo>
                    <a:lnTo>
                      <a:pt x="170" y="44"/>
                    </a:lnTo>
                    <a:lnTo>
                      <a:pt x="181" y="22"/>
                    </a:lnTo>
                    <a:lnTo>
                      <a:pt x="154" y="0"/>
                    </a:lnTo>
                    <a:lnTo>
                      <a:pt x="110" y="44"/>
                    </a:lnTo>
                    <a:lnTo>
                      <a:pt x="110" y="61"/>
                    </a:lnTo>
                    <a:lnTo>
                      <a:pt x="49" y="121"/>
                    </a:lnTo>
                    <a:lnTo>
                      <a:pt x="49" y="132"/>
                    </a:lnTo>
                    <a:lnTo>
                      <a:pt x="71" y="132"/>
                    </a:lnTo>
                    <a:lnTo>
                      <a:pt x="71" y="182"/>
                    </a:lnTo>
                    <a:lnTo>
                      <a:pt x="0" y="253"/>
                    </a:lnTo>
                    <a:lnTo>
                      <a:pt x="49" y="297"/>
                    </a:lnTo>
                    <a:lnTo>
                      <a:pt x="49" y="341"/>
                    </a:lnTo>
                    <a:lnTo>
                      <a:pt x="143" y="429"/>
                    </a:lnTo>
                    <a:lnTo>
                      <a:pt x="143" y="457"/>
                    </a:lnTo>
                    <a:lnTo>
                      <a:pt x="66" y="457"/>
                    </a:lnTo>
                    <a:lnTo>
                      <a:pt x="49" y="473"/>
                    </a:lnTo>
                    <a:lnTo>
                      <a:pt x="49" y="567"/>
                    </a:lnTo>
                    <a:lnTo>
                      <a:pt x="49" y="611"/>
                    </a:lnTo>
                    <a:lnTo>
                      <a:pt x="93" y="649"/>
                    </a:lnTo>
                    <a:lnTo>
                      <a:pt x="93" y="649"/>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2">
                <a:extLst>
                  <a:ext uri="{FF2B5EF4-FFF2-40B4-BE49-F238E27FC236}">
                    <a16:creationId xmlns:a16="http://schemas.microsoft.com/office/drawing/2014/main" id="{EA384B22-2963-477A-A7AE-36B206FE53BB}"/>
                  </a:ext>
                </a:extLst>
              </p:cNvPr>
              <p:cNvSpPr>
                <a:spLocks/>
              </p:cNvSpPr>
              <p:nvPr/>
            </p:nvSpPr>
            <p:spPr bwMode="auto">
              <a:xfrm>
                <a:off x="7598655" y="2738001"/>
                <a:ext cx="706682" cy="1644876"/>
              </a:xfrm>
              <a:custGeom>
                <a:avLst/>
                <a:gdLst>
                  <a:gd name="T0" fmla="*/ 39 w 413"/>
                  <a:gd name="T1" fmla="*/ 853 h 968"/>
                  <a:gd name="T2" fmla="*/ 66 w 413"/>
                  <a:gd name="T3" fmla="*/ 886 h 968"/>
                  <a:gd name="T4" fmla="*/ 121 w 413"/>
                  <a:gd name="T5" fmla="*/ 886 h 968"/>
                  <a:gd name="T6" fmla="*/ 165 w 413"/>
                  <a:gd name="T7" fmla="*/ 924 h 968"/>
                  <a:gd name="T8" fmla="*/ 248 w 413"/>
                  <a:gd name="T9" fmla="*/ 924 h 968"/>
                  <a:gd name="T10" fmla="*/ 297 w 413"/>
                  <a:gd name="T11" fmla="*/ 968 h 968"/>
                  <a:gd name="T12" fmla="*/ 330 w 413"/>
                  <a:gd name="T13" fmla="*/ 968 h 968"/>
                  <a:gd name="T14" fmla="*/ 352 w 413"/>
                  <a:gd name="T15" fmla="*/ 952 h 968"/>
                  <a:gd name="T16" fmla="*/ 374 w 413"/>
                  <a:gd name="T17" fmla="*/ 952 h 968"/>
                  <a:gd name="T18" fmla="*/ 374 w 413"/>
                  <a:gd name="T19" fmla="*/ 506 h 968"/>
                  <a:gd name="T20" fmla="*/ 341 w 413"/>
                  <a:gd name="T21" fmla="*/ 506 h 968"/>
                  <a:gd name="T22" fmla="*/ 341 w 413"/>
                  <a:gd name="T23" fmla="*/ 391 h 968"/>
                  <a:gd name="T24" fmla="*/ 413 w 413"/>
                  <a:gd name="T25" fmla="*/ 325 h 968"/>
                  <a:gd name="T26" fmla="*/ 413 w 413"/>
                  <a:gd name="T27" fmla="*/ 259 h 968"/>
                  <a:gd name="T28" fmla="*/ 275 w 413"/>
                  <a:gd name="T29" fmla="*/ 259 h 968"/>
                  <a:gd name="T30" fmla="*/ 77 w 413"/>
                  <a:gd name="T31" fmla="*/ 72 h 968"/>
                  <a:gd name="T32" fmla="*/ 77 w 413"/>
                  <a:gd name="T33" fmla="*/ 39 h 968"/>
                  <a:gd name="T34" fmla="*/ 33 w 413"/>
                  <a:gd name="T35" fmla="*/ 0 h 968"/>
                  <a:gd name="T36" fmla="*/ 22 w 413"/>
                  <a:gd name="T37" fmla="*/ 22 h 968"/>
                  <a:gd name="T38" fmla="*/ 22 w 413"/>
                  <a:gd name="T39" fmla="*/ 39 h 968"/>
                  <a:gd name="T40" fmla="*/ 39 w 413"/>
                  <a:gd name="T41" fmla="*/ 61 h 968"/>
                  <a:gd name="T42" fmla="*/ 39 w 413"/>
                  <a:gd name="T43" fmla="*/ 165 h 968"/>
                  <a:gd name="T44" fmla="*/ 154 w 413"/>
                  <a:gd name="T45" fmla="*/ 275 h 968"/>
                  <a:gd name="T46" fmla="*/ 215 w 413"/>
                  <a:gd name="T47" fmla="*/ 275 h 968"/>
                  <a:gd name="T48" fmla="*/ 215 w 413"/>
                  <a:gd name="T49" fmla="*/ 369 h 968"/>
                  <a:gd name="T50" fmla="*/ 248 w 413"/>
                  <a:gd name="T51" fmla="*/ 369 h 968"/>
                  <a:gd name="T52" fmla="*/ 248 w 413"/>
                  <a:gd name="T53" fmla="*/ 391 h 968"/>
                  <a:gd name="T54" fmla="*/ 193 w 413"/>
                  <a:gd name="T55" fmla="*/ 440 h 968"/>
                  <a:gd name="T56" fmla="*/ 149 w 413"/>
                  <a:gd name="T57" fmla="*/ 440 h 968"/>
                  <a:gd name="T58" fmla="*/ 127 w 413"/>
                  <a:gd name="T59" fmla="*/ 462 h 968"/>
                  <a:gd name="T60" fmla="*/ 127 w 413"/>
                  <a:gd name="T61" fmla="*/ 517 h 968"/>
                  <a:gd name="T62" fmla="*/ 61 w 413"/>
                  <a:gd name="T63" fmla="*/ 583 h 968"/>
                  <a:gd name="T64" fmla="*/ 61 w 413"/>
                  <a:gd name="T65" fmla="*/ 633 h 968"/>
                  <a:gd name="T66" fmla="*/ 83 w 413"/>
                  <a:gd name="T67" fmla="*/ 660 h 968"/>
                  <a:gd name="T68" fmla="*/ 83 w 413"/>
                  <a:gd name="T69" fmla="*/ 688 h 968"/>
                  <a:gd name="T70" fmla="*/ 72 w 413"/>
                  <a:gd name="T71" fmla="*/ 688 h 968"/>
                  <a:gd name="T72" fmla="*/ 44 w 413"/>
                  <a:gd name="T73" fmla="*/ 704 h 968"/>
                  <a:gd name="T74" fmla="*/ 44 w 413"/>
                  <a:gd name="T75" fmla="*/ 726 h 968"/>
                  <a:gd name="T76" fmla="*/ 28 w 413"/>
                  <a:gd name="T77" fmla="*/ 737 h 968"/>
                  <a:gd name="T78" fmla="*/ 0 w 413"/>
                  <a:gd name="T79" fmla="*/ 737 h 968"/>
                  <a:gd name="T80" fmla="*/ 0 w 413"/>
                  <a:gd name="T81" fmla="*/ 776 h 968"/>
                  <a:gd name="T82" fmla="*/ 39 w 413"/>
                  <a:gd name="T83" fmla="*/ 814 h 968"/>
                  <a:gd name="T84" fmla="*/ 39 w 413"/>
                  <a:gd name="T85" fmla="*/ 853 h 968"/>
                  <a:gd name="T86" fmla="*/ 39 w 413"/>
                  <a:gd name="T87" fmla="*/ 853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3" h="968">
                    <a:moveTo>
                      <a:pt x="39" y="853"/>
                    </a:moveTo>
                    <a:lnTo>
                      <a:pt x="66" y="886"/>
                    </a:lnTo>
                    <a:lnTo>
                      <a:pt x="121" y="886"/>
                    </a:lnTo>
                    <a:lnTo>
                      <a:pt x="165" y="924"/>
                    </a:lnTo>
                    <a:lnTo>
                      <a:pt x="248" y="924"/>
                    </a:lnTo>
                    <a:lnTo>
                      <a:pt x="297" y="968"/>
                    </a:lnTo>
                    <a:lnTo>
                      <a:pt x="330" y="968"/>
                    </a:lnTo>
                    <a:lnTo>
                      <a:pt x="352" y="952"/>
                    </a:lnTo>
                    <a:lnTo>
                      <a:pt x="374" y="952"/>
                    </a:lnTo>
                    <a:lnTo>
                      <a:pt x="374" y="506"/>
                    </a:lnTo>
                    <a:lnTo>
                      <a:pt x="341" y="506"/>
                    </a:lnTo>
                    <a:lnTo>
                      <a:pt x="341" y="391"/>
                    </a:lnTo>
                    <a:lnTo>
                      <a:pt x="413" y="325"/>
                    </a:lnTo>
                    <a:lnTo>
                      <a:pt x="413" y="259"/>
                    </a:lnTo>
                    <a:lnTo>
                      <a:pt x="275" y="259"/>
                    </a:lnTo>
                    <a:lnTo>
                      <a:pt x="77" y="72"/>
                    </a:lnTo>
                    <a:lnTo>
                      <a:pt x="77" y="39"/>
                    </a:lnTo>
                    <a:lnTo>
                      <a:pt x="33" y="0"/>
                    </a:lnTo>
                    <a:lnTo>
                      <a:pt x="22" y="22"/>
                    </a:lnTo>
                    <a:lnTo>
                      <a:pt x="22" y="39"/>
                    </a:lnTo>
                    <a:lnTo>
                      <a:pt x="39" y="61"/>
                    </a:lnTo>
                    <a:lnTo>
                      <a:pt x="39" y="165"/>
                    </a:lnTo>
                    <a:lnTo>
                      <a:pt x="154" y="275"/>
                    </a:lnTo>
                    <a:lnTo>
                      <a:pt x="215" y="275"/>
                    </a:lnTo>
                    <a:lnTo>
                      <a:pt x="215" y="369"/>
                    </a:lnTo>
                    <a:lnTo>
                      <a:pt x="248" y="369"/>
                    </a:lnTo>
                    <a:lnTo>
                      <a:pt x="248" y="391"/>
                    </a:lnTo>
                    <a:lnTo>
                      <a:pt x="193" y="440"/>
                    </a:lnTo>
                    <a:lnTo>
                      <a:pt x="149" y="440"/>
                    </a:lnTo>
                    <a:lnTo>
                      <a:pt x="127" y="462"/>
                    </a:lnTo>
                    <a:lnTo>
                      <a:pt x="127" y="517"/>
                    </a:lnTo>
                    <a:lnTo>
                      <a:pt x="61" y="583"/>
                    </a:lnTo>
                    <a:lnTo>
                      <a:pt x="61" y="633"/>
                    </a:lnTo>
                    <a:lnTo>
                      <a:pt x="83" y="660"/>
                    </a:lnTo>
                    <a:lnTo>
                      <a:pt x="83" y="688"/>
                    </a:lnTo>
                    <a:lnTo>
                      <a:pt x="72" y="688"/>
                    </a:lnTo>
                    <a:lnTo>
                      <a:pt x="44" y="704"/>
                    </a:lnTo>
                    <a:lnTo>
                      <a:pt x="44" y="726"/>
                    </a:lnTo>
                    <a:lnTo>
                      <a:pt x="28" y="737"/>
                    </a:lnTo>
                    <a:lnTo>
                      <a:pt x="0" y="737"/>
                    </a:lnTo>
                    <a:lnTo>
                      <a:pt x="0" y="776"/>
                    </a:lnTo>
                    <a:lnTo>
                      <a:pt x="39" y="814"/>
                    </a:lnTo>
                    <a:lnTo>
                      <a:pt x="39" y="853"/>
                    </a:lnTo>
                    <a:lnTo>
                      <a:pt x="39" y="853"/>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Freeform 15">
                <a:extLst>
                  <a:ext uri="{FF2B5EF4-FFF2-40B4-BE49-F238E27FC236}">
                    <a16:creationId xmlns:a16="http://schemas.microsoft.com/office/drawing/2014/main" id="{3C73C188-D2B5-4B53-B8ED-20B97553427C}"/>
                  </a:ext>
                </a:extLst>
              </p:cNvPr>
              <p:cNvSpPr>
                <a:spLocks/>
              </p:cNvSpPr>
              <p:nvPr/>
            </p:nvSpPr>
            <p:spPr bwMode="auto">
              <a:xfrm>
                <a:off x="7071638" y="3738859"/>
                <a:ext cx="1054034" cy="934589"/>
              </a:xfrm>
              <a:custGeom>
                <a:avLst/>
                <a:gdLst>
                  <a:gd name="T0" fmla="*/ 473 w 616"/>
                  <a:gd name="T1" fmla="*/ 335 h 550"/>
                  <a:gd name="T2" fmla="*/ 429 w 616"/>
                  <a:gd name="T3" fmla="*/ 297 h 550"/>
                  <a:gd name="T4" fmla="*/ 374 w 616"/>
                  <a:gd name="T5" fmla="*/ 297 h 550"/>
                  <a:gd name="T6" fmla="*/ 347 w 616"/>
                  <a:gd name="T7" fmla="*/ 264 h 550"/>
                  <a:gd name="T8" fmla="*/ 347 w 616"/>
                  <a:gd name="T9" fmla="*/ 225 h 550"/>
                  <a:gd name="T10" fmla="*/ 308 w 616"/>
                  <a:gd name="T11" fmla="*/ 187 h 550"/>
                  <a:gd name="T12" fmla="*/ 286 w 616"/>
                  <a:gd name="T13" fmla="*/ 209 h 550"/>
                  <a:gd name="T14" fmla="*/ 253 w 616"/>
                  <a:gd name="T15" fmla="*/ 209 h 550"/>
                  <a:gd name="T16" fmla="*/ 253 w 616"/>
                  <a:gd name="T17" fmla="*/ 38 h 550"/>
                  <a:gd name="T18" fmla="*/ 209 w 616"/>
                  <a:gd name="T19" fmla="*/ 0 h 550"/>
                  <a:gd name="T20" fmla="*/ 0 w 616"/>
                  <a:gd name="T21" fmla="*/ 187 h 550"/>
                  <a:gd name="T22" fmla="*/ 0 w 616"/>
                  <a:gd name="T23" fmla="*/ 253 h 550"/>
                  <a:gd name="T24" fmla="*/ 77 w 616"/>
                  <a:gd name="T25" fmla="*/ 330 h 550"/>
                  <a:gd name="T26" fmla="*/ 99 w 616"/>
                  <a:gd name="T27" fmla="*/ 302 h 550"/>
                  <a:gd name="T28" fmla="*/ 127 w 616"/>
                  <a:gd name="T29" fmla="*/ 302 h 550"/>
                  <a:gd name="T30" fmla="*/ 149 w 616"/>
                  <a:gd name="T31" fmla="*/ 335 h 550"/>
                  <a:gd name="T32" fmla="*/ 132 w 616"/>
                  <a:gd name="T33" fmla="*/ 352 h 550"/>
                  <a:gd name="T34" fmla="*/ 132 w 616"/>
                  <a:gd name="T35" fmla="*/ 401 h 550"/>
                  <a:gd name="T36" fmla="*/ 116 w 616"/>
                  <a:gd name="T37" fmla="*/ 418 h 550"/>
                  <a:gd name="T38" fmla="*/ 116 w 616"/>
                  <a:gd name="T39" fmla="*/ 445 h 550"/>
                  <a:gd name="T40" fmla="*/ 160 w 616"/>
                  <a:gd name="T41" fmla="*/ 445 h 550"/>
                  <a:gd name="T42" fmla="*/ 215 w 616"/>
                  <a:gd name="T43" fmla="*/ 495 h 550"/>
                  <a:gd name="T44" fmla="*/ 253 w 616"/>
                  <a:gd name="T45" fmla="*/ 495 h 550"/>
                  <a:gd name="T46" fmla="*/ 264 w 616"/>
                  <a:gd name="T47" fmla="*/ 478 h 550"/>
                  <a:gd name="T48" fmla="*/ 303 w 616"/>
                  <a:gd name="T49" fmla="*/ 478 h 550"/>
                  <a:gd name="T50" fmla="*/ 330 w 616"/>
                  <a:gd name="T51" fmla="*/ 511 h 550"/>
                  <a:gd name="T52" fmla="*/ 429 w 616"/>
                  <a:gd name="T53" fmla="*/ 511 h 550"/>
                  <a:gd name="T54" fmla="*/ 446 w 616"/>
                  <a:gd name="T55" fmla="*/ 495 h 550"/>
                  <a:gd name="T56" fmla="*/ 457 w 616"/>
                  <a:gd name="T57" fmla="*/ 495 h 550"/>
                  <a:gd name="T58" fmla="*/ 457 w 616"/>
                  <a:gd name="T59" fmla="*/ 522 h 550"/>
                  <a:gd name="T60" fmla="*/ 495 w 616"/>
                  <a:gd name="T61" fmla="*/ 550 h 550"/>
                  <a:gd name="T62" fmla="*/ 616 w 616"/>
                  <a:gd name="T63" fmla="*/ 550 h 550"/>
                  <a:gd name="T64" fmla="*/ 567 w 616"/>
                  <a:gd name="T65" fmla="*/ 517 h 550"/>
                  <a:gd name="T66" fmla="*/ 567 w 616"/>
                  <a:gd name="T67" fmla="*/ 418 h 550"/>
                  <a:gd name="T68" fmla="*/ 605 w 616"/>
                  <a:gd name="T69" fmla="*/ 379 h 550"/>
                  <a:gd name="T70" fmla="*/ 556 w 616"/>
                  <a:gd name="T71" fmla="*/ 335 h 550"/>
                  <a:gd name="T72" fmla="*/ 473 w 616"/>
                  <a:gd name="T73" fmla="*/ 335 h 550"/>
                  <a:gd name="T74" fmla="*/ 473 w 616"/>
                  <a:gd name="T75" fmla="*/ 33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6" h="550">
                    <a:moveTo>
                      <a:pt x="473" y="335"/>
                    </a:moveTo>
                    <a:lnTo>
                      <a:pt x="429" y="297"/>
                    </a:lnTo>
                    <a:lnTo>
                      <a:pt x="374" y="297"/>
                    </a:lnTo>
                    <a:lnTo>
                      <a:pt x="347" y="264"/>
                    </a:lnTo>
                    <a:lnTo>
                      <a:pt x="347" y="225"/>
                    </a:lnTo>
                    <a:lnTo>
                      <a:pt x="308" y="187"/>
                    </a:lnTo>
                    <a:lnTo>
                      <a:pt x="286" y="209"/>
                    </a:lnTo>
                    <a:lnTo>
                      <a:pt x="253" y="209"/>
                    </a:lnTo>
                    <a:lnTo>
                      <a:pt x="253" y="38"/>
                    </a:lnTo>
                    <a:lnTo>
                      <a:pt x="209" y="0"/>
                    </a:lnTo>
                    <a:lnTo>
                      <a:pt x="0" y="187"/>
                    </a:lnTo>
                    <a:lnTo>
                      <a:pt x="0" y="253"/>
                    </a:lnTo>
                    <a:lnTo>
                      <a:pt x="77" y="330"/>
                    </a:lnTo>
                    <a:lnTo>
                      <a:pt x="99" y="302"/>
                    </a:lnTo>
                    <a:lnTo>
                      <a:pt x="127" y="302"/>
                    </a:lnTo>
                    <a:lnTo>
                      <a:pt x="149" y="335"/>
                    </a:lnTo>
                    <a:lnTo>
                      <a:pt x="132" y="352"/>
                    </a:lnTo>
                    <a:lnTo>
                      <a:pt x="132" y="401"/>
                    </a:lnTo>
                    <a:lnTo>
                      <a:pt x="116" y="418"/>
                    </a:lnTo>
                    <a:lnTo>
                      <a:pt x="116" y="445"/>
                    </a:lnTo>
                    <a:lnTo>
                      <a:pt x="160" y="445"/>
                    </a:lnTo>
                    <a:lnTo>
                      <a:pt x="215" y="495"/>
                    </a:lnTo>
                    <a:lnTo>
                      <a:pt x="253" y="495"/>
                    </a:lnTo>
                    <a:lnTo>
                      <a:pt x="264" y="478"/>
                    </a:lnTo>
                    <a:lnTo>
                      <a:pt x="303" y="478"/>
                    </a:lnTo>
                    <a:lnTo>
                      <a:pt x="330" y="511"/>
                    </a:lnTo>
                    <a:lnTo>
                      <a:pt x="429" y="511"/>
                    </a:lnTo>
                    <a:lnTo>
                      <a:pt x="446" y="495"/>
                    </a:lnTo>
                    <a:lnTo>
                      <a:pt x="457" y="495"/>
                    </a:lnTo>
                    <a:lnTo>
                      <a:pt x="457" y="522"/>
                    </a:lnTo>
                    <a:lnTo>
                      <a:pt x="495" y="550"/>
                    </a:lnTo>
                    <a:lnTo>
                      <a:pt x="616" y="550"/>
                    </a:lnTo>
                    <a:lnTo>
                      <a:pt x="567" y="517"/>
                    </a:lnTo>
                    <a:lnTo>
                      <a:pt x="567" y="418"/>
                    </a:lnTo>
                    <a:lnTo>
                      <a:pt x="605" y="379"/>
                    </a:lnTo>
                    <a:lnTo>
                      <a:pt x="556" y="335"/>
                    </a:lnTo>
                    <a:lnTo>
                      <a:pt x="473" y="335"/>
                    </a:lnTo>
                    <a:lnTo>
                      <a:pt x="473" y="335"/>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Freeform 16">
                <a:extLst>
                  <a:ext uri="{FF2B5EF4-FFF2-40B4-BE49-F238E27FC236}">
                    <a16:creationId xmlns:a16="http://schemas.microsoft.com/office/drawing/2014/main" id="{DDBAD2D9-E4EB-41A5-9554-41E6538B9871}"/>
                  </a:ext>
                </a:extLst>
              </p:cNvPr>
              <p:cNvSpPr>
                <a:spLocks/>
              </p:cNvSpPr>
              <p:nvPr/>
            </p:nvSpPr>
            <p:spPr bwMode="auto">
              <a:xfrm>
                <a:off x="7081904" y="4495026"/>
                <a:ext cx="629683" cy="570948"/>
              </a:xfrm>
              <a:custGeom>
                <a:avLst/>
                <a:gdLst>
                  <a:gd name="T0" fmla="*/ 242 w 368"/>
                  <a:gd name="T1" fmla="*/ 198 h 336"/>
                  <a:gd name="T2" fmla="*/ 242 w 368"/>
                  <a:gd name="T3" fmla="*/ 176 h 336"/>
                  <a:gd name="T4" fmla="*/ 258 w 368"/>
                  <a:gd name="T5" fmla="*/ 165 h 336"/>
                  <a:gd name="T6" fmla="*/ 297 w 368"/>
                  <a:gd name="T7" fmla="*/ 165 h 336"/>
                  <a:gd name="T8" fmla="*/ 368 w 368"/>
                  <a:gd name="T9" fmla="*/ 105 h 336"/>
                  <a:gd name="T10" fmla="*/ 368 w 368"/>
                  <a:gd name="T11" fmla="*/ 66 h 336"/>
                  <a:gd name="T12" fmla="*/ 324 w 368"/>
                  <a:gd name="T13" fmla="*/ 66 h 336"/>
                  <a:gd name="T14" fmla="*/ 297 w 368"/>
                  <a:gd name="T15" fmla="*/ 33 h 336"/>
                  <a:gd name="T16" fmla="*/ 258 w 368"/>
                  <a:gd name="T17" fmla="*/ 33 h 336"/>
                  <a:gd name="T18" fmla="*/ 247 w 368"/>
                  <a:gd name="T19" fmla="*/ 50 h 336"/>
                  <a:gd name="T20" fmla="*/ 209 w 368"/>
                  <a:gd name="T21" fmla="*/ 50 h 336"/>
                  <a:gd name="T22" fmla="*/ 154 w 368"/>
                  <a:gd name="T23" fmla="*/ 0 h 336"/>
                  <a:gd name="T24" fmla="*/ 110 w 368"/>
                  <a:gd name="T25" fmla="*/ 0 h 336"/>
                  <a:gd name="T26" fmla="*/ 110 w 368"/>
                  <a:gd name="T27" fmla="*/ 22 h 336"/>
                  <a:gd name="T28" fmla="*/ 71 w 368"/>
                  <a:gd name="T29" fmla="*/ 50 h 336"/>
                  <a:gd name="T30" fmla="*/ 93 w 368"/>
                  <a:gd name="T31" fmla="*/ 72 h 336"/>
                  <a:gd name="T32" fmla="*/ 93 w 368"/>
                  <a:gd name="T33" fmla="*/ 105 h 336"/>
                  <a:gd name="T34" fmla="*/ 22 w 368"/>
                  <a:gd name="T35" fmla="*/ 165 h 336"/>
                  <a:gd name="T36" fmla="*/ 22 w 368"/>
                  <a:gd name="T37" fmla="*/ 198 h 336"/>
                  <a:gd name="T38" fmla="*/ 44 w 368"/>
                  <a:gd name="T39" fmla="*/ 198 h 336"/>
                  <a:gd name="T40" fmla="*/ 55 w 368"/>
                  <a:gd name="T41" fmla="*/ 204 h 336"/>
                  <a:gd name="T42" fmla="*/ 0 w 368"/>
                  <a:gd name="T43" fmla="*/ 259 h 336"/>
                  <a:gd name="T44" fmla="*/ 55 w 368"/>
                  <a:gd name="T45" fmla="*/ 303 h 336"/>
                  <a:gd name="T46" fmla="*/ 165 w 368"/>
                  <a:gd name="T47" fmla="*/ 303 h 336"/>
                  <a:gd name="T48" fmla="*/ 187 w 368"/>
                  <a:gd name="T49" fmla="*/ 336 h 336"/>
                  <a:gd name="T50" fmla="*/ 214 w 368"/>
                  <a:gd name="T51" fmla="*/ 303 h 336"/>
                  <a:gd name="T52" fmla="*/ 236 w 368"/>
                  <a:gd name="T53" fmla="*/ 336 h 336"/>
                  <a:gd name="T54" fmla="*/ 264 w 368"/>
                  <a:gd name="T55" fmla="*/ 303 h 336"/>
                  <a:gd name="T56" fmla="*/ 286 w 368"/>
                  <a:gd name="T57" fmla="*/ 303 h 336"/>
                  <a:gd name="T58" fmla="*/ 286 w 368"/>
                  <a:gd name="T59" fmla="*/ 242 h 336"/>
                  <a:gd name="T60" fmla="*/ 242 w 368"/>
                  <a:gd name="T61" fmla="*/ 198 h 336"/>
                  <a:gd name="T62" fmla="*/ 242 w 368"/>
                  <a:gd name="T63" fmla="*/ 19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8" h="336">
                    <a:moveTo>
                      <a:pt x="242" y="198"/>
                    </a:moveTo>
                    <a:lnTo>
                      <a:pt x="242" y="176"/>
                    </a:lnTo>
                    <a:lnTo>
                      <a:pt x="258" y="165"/>
                    </a:lnTo>
                    <a:lnTo>
                      <a:pt x="297" y="165"/>
                    </a:lnTo>
                    <a:lnTo>
                      <a:pt x="368" y="105"/>
                    </a:lnTo>
                    <a:lnTo>
                      <a:pt x="368" y="66"/>
                    </a:lnTo>
                    <a:lnTo>
                      <a:pt x="324" y="66"/>
                    </a:lnTo>
                    <a:lnTo>
                      <a:pt x="297" y="33"/>
                    </a:lnTo>
                    <a:lnTo>
                      <a:pt x="258" y="33"/>
                    </a:lnTo>
                    <a:lnTo>
                      <a:pt x="247" y="50"/>
                    </a:lnTo>
                    <a:lnTo>
                      <a:pt x="209" y="50"/>
                    </a:lnTo>
                    <a:lnTo>
                      <a:pt x="154" y="0"/>
                    </a:lnTo>
                    <a:lnTo>
                      <a:pt x="110" y="0"/>
                    </a:lnTo>
                    <a:lnTo>
                      <a:pt x="110" y="22"/>
                    </a:lnTo>
                    <a:lnTo>
                      <a:pt x="71" y="50"/>
                    </a:lnTo>
                    <a:lnTo>
                      <a:pt x="93" y="72"/>
                    </a:lnTo>
                    <a:lnTo>
                      <a:pt x="93" y="105"/>
                    </a:lnTo>
                    <a:lnTo>
                      <a:pt x="22" y="165"/>
                    </a:lnTo>
                    <a:lnTo>
                      <a:pt x="22" y="198"/>
                    </a:lnTo>
                    <a:lnTo>
                      <a:pt x="44" y="198"/>
                    </a:lnTo>
                    <a:lnTo>
                      <a:pt x="55" y="204"/>
                    </a:lnTo>
                    <a:lnTo>
                      <a:pt x="0" y="259"/>
                    </a:lnTo>
                    <a:lnTo>
                      <a:pt x="55" y="303"/>
                    </a:lnTo>
                    <a:lnTo>
                      <a:pt x="165" y="303"/>
                    </a:lnTo>
                    <a:lnTo>
                      <a:pt x="187" y="336"/>
                    </a:lnTo>
                    <a:lnTo>
                      <a:pt x="214" y="303"/>
                    </a:lnTo>
                    <a:lnTo>
                      <a:pt x="236" y="336"/>
                    </a:lnTo>
                    <a:lnTo>
                      <a:pt x="264" y="303"/>
                    </a:lnTo>
                    <a:lnTo>
                      <a:pt x="286" y="303"/>
                    </a:lnTo>
                    <a:lnTo>
                      <a:pt x="286" y="242"/>
                    </a:lnTo>
                    <a:lnTo>
                      <a:pt x="242" y="198"/>
                    </a:lnTo>
                    <a:lnTo>
                      <a:pt x="242" y="198"/>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dirty="0">
                  <a:solidFill>
                    <a:prstClr val="black"/>
                  </a:solidFill>
                  <a:latin typeface="Calibri"/>
                </a:endParaRPr>
              </a:p>
            </p:txBody>
          </p:sp>
          <p:sp>
            <p:nvSpPr>
              <p:cNvPr id="27" name="Freeform 20">
                <a:extLst>
                  <a:ext uri="{FF2B5EF4-FFF2-40B4-BE49-F238E27FC236}">
                    <a16:creationId xmlns:a16="http://schemas.microsoft.com/office/drawing/2014/main" id="{F10FF364-A95A-4F33-966C-B7587FC225CB}"/>
                  </a:ext>
                </a:extLst>
              </p:cNvPr>
              <p:cNvSpPr>
                <a:spLocks/>
              </p:cNvSpPr>
              <p:nvPr/>
            </p:nvSpPr>
            <p:spPr bwMode="auto">
              <a:xfrm>
                <a:off x="7703032" y="5317464"/>
                <a:ext cx="319976" cy="224302"/>
              </a:xfrm>
              <a:custGeom>
                <a:avLst/>
                <a:gdLst>
                  <a:gd name="T0" fmla="*/ 148 w 187"/>
                  <a:gd name="T1" fmla="*/ 132 h 132"/>
                  <a:gd name="T2" fmla="*/ 187 w 187"/>
                  <a:gd name="T3" fmla="*/ 110 h 132"/>
                  <a:gd name="T4" fmla="*/ 187 w 187"/>
                  <a:gd name="T5" fmla="*/ 50 h 132"/>
                  <a:gd name="T6" fmla="*/ 132 w 187"/>
                  <a:gd name="T7" fmla="*/ 0 h 132"/>
                  <a:gd name="T8" fmla="*/ 88 w 187"/>
                  <a:gd name="T9" fmla="*/ 0 h 132"/>
                  <a:gd name="T10" fmla="*/ 0 w 187"/>
                  <a:gd name="T11" fmla="*/ 77 h 132"/>
                  <a:gd name="T12" fmla="*/ 88 w 187"/>
                  <a:gd name="T13" fmla="*/ 77 h 132"/>
                  <a:gd name="T14" fmla="*/ 148 w 187"/>
                  <a:gd name="T15" fmla="*/ 132 h 132"/>
                  <a:gd name="T16" fmla="*/ 148 w 187"/>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32">
                    <a:moveTo>
                      <a:pt x="148" y="132"/>
                    </a:moveTo>
                    <a:lnTo>
                      <a:pt x="187" y="110"/>
                    </a:lnTo>
                    <a:lnTo>
                      <a:pt x="187" y="50"/>
                    </a:lnTo>
                    <a:lnTo>
                      <a:pt x="132" y="0"/>
                    </a:lnTo>
                    <a:lnTo>
                      <a:pt x="88" y="0"/>
                    </a:lnTo>
                    <a:lnTo>
                      <a:pt x="0" y="77"/>
                    </a:lnTo>
                    <a:lnTo>
                      <a:pt x="88" y="77"/>
                    </a:lnTo>
                    <a:lnTo>
                      <a:pt x="148" y="132"/>
                    </a:lnTo>
                    <a:lnTo>
                      <a:pt x="148" y="132"/>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28" name="Freeform 25">
                <a:extLst>
                  <a:ext uri="{FF2B5EF4-FFF2-40B4-BE49-F238E27FC236}">
                    <a16:creationId xmlns:a16="http://schemas.microsoft.com/office/drawing/2014/main" id="{C940A32A-12B1-4E1D-B6A9-06945031F625}"/>
                  </a:ext>
                </a:extLst>
              </p:cNvPr>
              <p:cNvSpPr>
                <a:spLocks/>
              </p:cNvSpPr>
              <p:nvPr/>
            </p:nvSpPr>
            <p:spPr bwMode="auto">
              <a:xfrm>
                <a:off x="7956273" y="4804291"/>
                <a:ext cx="621128" cy="841130"/>
              </a:xfrm>
              <a:custGeom>
                <a:avLst/>
                <a:gdLst>
                  <a:gd name="T0" fmla="*/ 176 w 363"/>
                  <a:gd name="T1" fmla="*/ 434 h 495"/>
                  <a:gd name="T2" fmla="*/ 231 w 363"/>
                  <a:gd name="T3" fmla="*/ 434 h 495"/>
                  <a:gd name="T4" fmla="*/ 231 w 363"/>
                  <a:gd name="T5" fmla="*/ 484 h 495"/>
                  <a:gd name="T6" fmla="*/ 363 w 363"/>
                  <a:gd name="T7" fmla="*/ 363 h 495"/>
                  <a:gd name="T8" fmla="*/ 303 w 363"/>
                  <a:gd name="T9" fmla="*/ 363 h 495"/>
                  <a:gd name="T10" fmla="*/ 264 w 363"/>
                  <a:gd name="T11" fmla="*/ 324 h 495"/>
                  <a:gd name="T12" fmla="*/ 264 w 363"/>
                  <a:gd name="T13" fmla="*/ 264 h 495"/>
                  <a:gd name="T14" fmla="*/ 286 w 363"/>
                  <a:gd name="T15" fmla="*/ 264 h 495"/>
                  <a:gd name="T16" fmla="*/ 286 w 363"/>
                  <a:gd name="T17" fmla="*/ 236 h 495"/>
                  <a:gd name="T18" fmla="*/ 215 w 363"/>
                  <a:gd name="T19" fmla="*/ 236 h 495"/>
                  <a:gd name="T20" fmla="*/ 215 w 363"/>
                  <a:gd name="T21" fmla="*/ 181 h 495"/>
                  <a:gd name="T22" fmla="*/ 259 w 363"/>
                  <a:gd name="T23" fmla="*/ 137 h 495"/>
                  <a:gd name="T24" fmla="*/ 259 w 363"/>
                  <a:gd name="T25" fmla="*/ 88 h 495"/>
                  <a:gd name="T26" fmla="*/ 187 w 363"/>
                  <a:gd name="T27" fmla="*/ 88 h 495"/>
                  <a:gd name="T28" fmla="*/ 187 w 363"/>
                  <a:gd name="T29" fmla="*/ 49 h 495"/>
                  <a:gd name="T30" fmla="*/ 138 w 363"/>
                  <a:gd name="T31" fmla="*/ 0 h 495"/>
                  <a:gd name="T32" fmla="*/ 138 w 363"/>
                  <a:gd name="T33" fmla="*/ 44 h 495"/>
                  <a:gd name="T34" fmla="*/ 110 w 363"/>
                  <a:gd name="T35" fmla="*/ 82 h 495"/>
                  <a:gd name="T36" fmla="*/ 110 w 363"/>
                  <a:gd name="T37" fmla="*/ 170 h 495"/>
                  <a:gd name="T38" fmla="*/ 176 w 363"/>
                  <a:gd name="T39" fmla="*/ 247 h 495"/>
                  <a:gd name="T40" fmla="*/ 116 w 363"/>
                  <a:gd name="T41" fmla="*/ 297 h 495"/>
                  <a:gd name="T42" fmla="*/ 77 w 363"/>
                  <a:gd name="T43" fmla="*/ 253 h 495"/>
                  <a:gd name="T44" fmla="*/ 39 w 363"/>
                  <a:gd name="T45" fmla="*/ 253 h 495"/>
                  <a:gd name="T46" fmla="*/ 39 w 363"/>
                  <a:gd name="T47" fmla="*/ 412 h 495"/>
                  <a:gd name="T48" fmla="*/ 0 w 363"/>
                  <a:gd name="T49" fmla="*/ 434 h 495"/>
                  <a:gd name="T50" fmla="*/ 0 w 363"/>
                  <a:gd name="T51" fmla="*/ 456 h 495"/>
                  <a:gd name="T52" fmla="*/ 99 w 363"/>
                  <a:gd name="T53" fmla="*/ 456 h 495"/>
                  <a:gd name="T54" fmla="*/ 138 w 363"/>
                  <a:gd name="T55" fmla="*/ 495 h 495"/>
                  <a:gd name="T56" fmla="*/ 176 w 363"/>
                  <a:gd name="T57" fmla="*/ 495 h 495"/>
                  <a:gd name="T58" fmla="*/ 176 w 363"/>
                  <a:gd name="T59" fmla="*/ 434 h 495"/>
                  <a:gd name="T60" fmla="*/ 176 w 363"/>
                  <a:gd name="T61" fmla="*/ 43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3" h="495">
                    <a:moveTo>
                      <a:pt x="176" y="434"/>
                    </a:moveTo>
                    <a:lnTo>
                      <a:pt x="231" y="434"/>
                    </a:lnTo>
                    <a:lnTo>
                      <a:pt x="231" y="484"/>
                    </a:lnTo>
                    <a:lnTo>
                      <a:pt x="363" y="363"/>
                    </a:lnTo>
                    <a:lnTo>
                      <a:pt x="303" y="363"/>
                    </a:lnTo>
                    <a:lnTo>
                      <a:pt x="264" y="324"/>
                    </a:lnTo>
                    <a:lnTo>
                      <a:pt x="264" y="264"/>
                    </a:lnTo>
                    <a:lnTo>
                      <a:pt x="286" y="264"/>
                    </a:lnTo>
                    <a:lnTo>
                      <a:pt x="286" y="236"/>
                    </a:lnTo>
                    <a:lnTo>
                      <a:pt x="215" y="236"/>
                    </a:lnTo>
                    <a:lnTo>
                      <a:pt x="215" y="181"/>
                    </a:lnTo>
                    <a:lnTo>
                      <a:pt x="259" y="137"/>
                    </a:lnTo>
                    <a:lnTo>
                      <a:pt x="259" y="88"/>
                    </a:lnTo>
                    <a:lnTo>
                      <a:pt x="187" y="88"/>
                    </a:lnTo>
                    <a:lnTo>
                      <a:pt x="187" y="49"/>
                    </a:lnTo>
                    <a:lnTo>
                      <a:pt x="138" y="0"/>
                    </a:lnTo>
                    <a:lnTo>
                      <a:pt x="138" y="44"/>
                    </a:lnTo>
                    <a:lnTo>
                      <a:pt x="110" y="82"/>
                    </a:lnTo>
                    <a:lnTo>
                      <a:pt x="110" y="170"/>
                    </a:lnTo>
                    <a:lnTo>
                      <a:pt x="176" y="247"/>
                    </a:lnTo>
                    <a:lnTo>
                      <a:pt x="116" y="297"/>
                    </a:lnTo>
                    <a:lnTo>
                      <a:pt x="77" y="253"/>
                    </a:lnTo>
                    <a:lnTo>
                      <a:pt x="39" y="253"/>
                    </a:lnTo>
                    <a:lnTo>
                      <a:pt x="39" y="412"/>
                    </a:lnTo>
                    <a:lnTo>
                      <a:pt x="0" y="434"/>
                    </a:lnTo>
                    <a:lnTo>
                      <a:pt x="0" y="456"/>
                    </a:lnTo>
                    <a:lnTo>
                      <a:pt x="99" y="456"/>
                    </a:lnTo>
                    <a:lnTo>
                      <a:pt x="138" y="495"/>
                    </a:lnTo>
                    <a:lnTo>
                      <a:pt x="176" y="495"/>
                    </a:lnTo>
                    <a:lnTo>
                      <a:pt x="176" y="434"/>
                    </a:lnTo>
                    <a:lnTo>
                      <a:pt x="176" y="434"/>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29" name="Freeform 31">
                <a:extLst>
                  <a:ext uri="{FF2B5EF4-FFF2-40B4-BE49-F238E27FC236}">
                    <a16:creationId xmlns:a16="http://schemas.microsoft.com/office/drawing/2014/main" id="{D3519E56-B787-42D2-B64F-444BF10D1157}"/>
                  </a:ext>
                </a:extLst>
              </p:cNvPr>
              <p:cNvSpPr>
                <a:spLocks/>
              </p:cNvSpPr>
              <p:nvPr/>
            </p:nvSpPr>
            <p:spPr bwMode="auto">
              <a:xfrm>
                <a:off x="6159624" y="4187462"/>
                <a:ext cx="1110501" cy="1177581"/>
              </a:xfrm>
              <a:custGeom>
                <a:avLst/>
                <a:gdLst>
                  <a:gd name="T0" fmla="*/ 610 w 649"/>
                  <a:gd name="T1" fmla="*/ 154 h 693"/>
                  <a:gd name="T2" fmla="*/ 522 w 649"/>
                  <a:gd name="T3" fmla="*/ 203 h 693"/>
                  <a:gd name="T4" fmla="*/ 445 w 649"/>
                  <a:gd name="T5" fmla="*/ 231 h 693"/>
                  <a:gd name="T6" fmla="*/ 418 w 649"/>
                  <a:gd name="T7" fmla="*/ 286 h 693"/>
                  <a:gd name="T8" fmla="*/ 297 w 649"/>
                  <a:gd name="T9" fmla="*/ 225 h 693"/>
                  <a:gd name="T10" fmla="*/ 352 w 649"/>
                  <a:gd name="T11" fmla="*/ 187 h 693"/>
                  <a:gd name="T12" fmla="*/ 374 w 649"/>
                  <a:gd name="T13" fmla="*/ 154 h 693"/>
                  <a:gd name="T14" fmla="*/ 357 w 649"/>
                  <a:gd name="T15" fmla="*/ 71 h 693"/>
                  <a:gd name="T16" fmla="*/ 313 w 649"/>
                  <a:gd name="T17" fmla="*/ 49 h 693"/>
                  <a:gd name="T18" fmla="*/ 291 w 649"/>
                  <a:gd name="T19" fmla="*/ 33 h 693"/>
                  <a:gd name="T20" fmla="*/ 297 w 649"/>
                  <a:gd name="T21" fmla="*/ 0 h 693"/>
                  <a:gd name="T22" fmla="*/ 264 w 649"/>
                  <a:gd name="T23" fmla="*/ 49 h 693"/>
                  <a:gd name="T24" fmla="*/ 231 w 649"/>
                  <a:gd name="T25" fmla="*/ 110 h 693"/>
                  <a:gd name="T26" fmla="*/ 236 w 649"/>
                  <a:gd name="T27" fmla="*/ 159 h 693"/>
                  <a:gd name="T28" fmla="*/ 258 w 649"/>
                  <a:gd name="T29" fmla="*/ 258 h 693"/>
                  <a:gd name="T30" fmla="*/ 231 w 649"/>
                  <a:gd name="T31" fmla="*/ 286 h 693"/>
                  <a:gd name="T32" fmla="*/ 203 w 649"/>
                  <a:gd name="T33" fmla="*/ 341 h 693"/>
                  <a:gd name="T34" fmla="*/ 170 w 649"/>
                  <a:gd name="T35" fmla="*/ 390 h 693"/>
                  <a:gd name="T36" fmla="*/ 148 w 649"/>
                  <a:gd name="T37" fmla="*/ 319 h 693"/>
                  <a:gd name="T38" fmla="*/ 126 w 649"/>
                  <a:gd name="T39" fmla="*/ 341 h 693"/>
                  <a:gd name="T40" fmla="*/ 99 w 649"/>
                  <a:gd name="T41" fmla="*/ 363 h 693"/>
                  <a:gd name="T42" fmla="*/ 49 w 649"/>
                  <a:gd name="T43" fmla="*/ 412 h 693"/>
                  <a:gd name="T44" fmla="*/ 0 w 649"/>
                  <a:gd name="T45" fmla="*/ 451 h 693"/>
                  <a:gd name="T46" fmla="*/ 22 w 649"/>
                  <a:gd name="T47" fmla="*/ 506 h 693"/>
                  <a:gd name="T48" fmla="*/ 214 w 649"/>
                  <a:gd name="T49" fmla="*/ 610 h 693"/>
                  <a:gd name="T50" fmla="*/ 302 w 649"/>
                  <a:gd name="T51" fmla="*/ 693 h 693"/>
                  <a:gd name="T52" fmla="*/ 473 w 649"/>
                  <a:gd name="T53" fmla="*/ 616 h 693"/>
                  <a:gd name="T54" fmla="*/ 440 w 649"/>
                  <a:gd name="T55" fmla="*/ 588 h 693"/>
                  <a:gd name="T56" fmla="*/ 401 w 649"/>
                  <a:gd name="T57" fmla="*/ 517 h 693"/>
                  <a:gd name="T58" fmla="*/ 434 w 649"/>
                  <a:gd name="T59" fmla="*/ 484 h 693"/>
                  <a:gd name="T60" fmla="*/ 539 w 649"/>
                  <a:gd name="T61" fmla="*/ 440 h 693"/>
                  <a:gd name="T62" fmla="*/ 583 w 649"/>
                  <a:gd name="T63" fmla="*/ 379 h 693"/>
                  <a:gd name="T64" fmla="*/ 561 w 649"/>
                  <a:gd name="T65" fmla="*/ 346 h 693"/>
                  <a:gd name="T66" fmla="*/ 632 w 649"/>
                  <a:gd name="T67" fmla="*/ 253 h 693"/>
                  <a:gd name="T68" fmla="*/ 649 w 649"/>
                  <a:gd name="T69" fmla="*/ 203 h 693"/>
                  <a:gd name="T70" fmla="*/ 649 w 649"/>
                  <a:gd name="T71" fmla="*/ 181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9" h="693">
                    <a:moveTo>
                      <a:pt x="649" y="181"/>
                    </a:moveTo>
                    <a:lnTo>
                      <a:pt x="610" y="154"/>
                    </a:lnTo>
                    <a:lnTo>
                      <a:pt x="577" y="154"/>
                    </a:lnTo>
                    <a:lnTo>
                      <a:pt x="522" y="203"/>
                    </a:lnTo>
                    <a:lnTo>
                      <a:pt x="418" y="203"/>
                    </a:lnTo>
                    <a:lnTo>
                      <a:pt x="445" y="231"/>
                    </a:lnTo>
                    <a:lnTo>
                      <a:pt x="445" y="258"/>
                    </a:lnTo>
                    <a:lnTo>
                      <a:pt x="418" y="286"/>
                    </a:lnTo>
                    <a:lnTo>
                      <a:pt x="297" y="286"/>
                    </a:lnTo>
                    <a:lnTo>
                      <a:pt x="297" y="225"/>
                    </a:lnTo>
                    <a:lnTo>
                      <a:pt x="330" y="187"/>
                    </a:lnTo>
                    <a:lnTo>
                      <a:pt x="352" y="187"/>
                    </a:lnTo>
                    <a:lnTo>
                      <a:pt x="352" y="154"/>
                    </a:lnTo>
                    <a:lnTo>
                      <a:pt x="374" y="154"/>
                    </a:lnTo>
                    <a:lnTo>
                      <a:pt x="374" y="71"/>
                    </a:lnTo>
                    <a:lnTo>
                      <a:pt x="357" y="71"/>
                    </a:lnTo>
                    <a:lnTo>
                      <a:pt x="313" y="115"/>
                    </a:lnTo>
                    <a:lnTo>
                      <a:pt x="313" y="49"/>
                    </a:lnTo>
                    <a:lnTo>
                      <a:pt x="291" y="77"/>
                    </a:lnTo>
                    <a:lnTo>
                      <a:pt x="291" y="33"/>
                    </a:lnTo>
                    <a:lnTo>
                      <a:pt x="297" y="16"/>
                    </a:lnTo>
                    <a:lnTo>
                      <a:pt x="297" y="0"/>
                    </a:lnTo>
                    <a:lnTo>
                      <a:pt x="264" y="0"/>
                    </a:lnTo>
                    <a:lnTo>
                      <a:pt x="264" y="49"/>
                    </a:lnTo>
                    <a:lnTo>
                      <a:pt x="231" y="82"/>
                    </a:lnTo>
                    <a:lnTo>
                      <a:pt x="231" y="110"/>
                    </a:lnTo>
                    <a:lnTo>
                      <a:pt x="203" y="132"/>
                    </a:lnTo>
                    <a:lnTo>
                      <a:pt x="236" y="159"/>
                    </a:lnTo>
                    <a:lnTo>
                      <a:pt x="236" y="242"/>
                    </a:lnTo>
                    <a:lnTo>
                      <a:pt x="258" y="258"/>
                    </a:lnTo>
                    <a:lnTo>
                      <a:pt x="258" y="286"/>
                    </a:lnTo>
                    <a:lnTo>
                      <a:pt x="231" y="286"/>
                    </a:lnTo>
                    <a:lnTo>
                      <a:pt x="231" y="319"/>
                    </a:lnTo>
                    <a:lnTo>
                      <a:pt x="203" y="341"/>
                    </a:lnTo>
                    <a:lnTo>
                      <a:pt x="203" y="390"/>
                    </a:lnTo>
                    <a:lnTo>
                      <a:pt x="170" y="390"/>
                    </a:lnTo>
                    <a:lnTo>
                      <a:pt x="170" y="341"/>
                    </a:lnTo>
                    <a:lnTo>
                      <a:pt x="148" y="319"/>
                    </a:lnTo>
                    <a:lnTo>
                      <a:pt x="126" y="319"/>
                    </a:lnTo>
                    <a:lnTo>
                      <a:pt x="126" y="341"/>
                    </a:lnTo>
                    <a:lnTo>
                      <a:pt x="99" y="341"/>
                    </a:lnTo>
                    <a:lnTo>
                      <a:pt x="99" y="363"/>
                    </a:lnTo>
                    <a:lnTo>
                      <a:pt x="49" y="401"/>
                    </a:lnTo>
                    <a:lnTo>
                      <a:pt x="49" y="412"/>
                    </a:lnTo>
                    <a:lnTo>
                      <a:pt x="0" y="412"/>
                    </a:lnTo>
                    <a:lnTo>
                      <a:pt x="0" y="451"/>
                    </a:lnTo>
                    <a:lnTo>
                      <a:pt x="22" y="473"/>
                    </a:lnTo>
                    <a:lnTo>
                      <a:pt x="22" y="506"/>
                    </a:lnTo>
                    <a:lnTo>
                      <a:pt x="170" y="649"/>
                    </a:lnTo>
                    <a:lnTo>
                      <a:pt x="214" y="610"/>
                    </a:lnTo>
                    <a:lnTo>
                      <a:pt x="302" y="610"/>
                    </a:lnTo>
                    <a:lnTo>
                      <a:pt x="302" y="693"/>
                    </a:lnTo>
                    <a:lnTo>
                      <a:pt x="396" y="693"/>
                    </a:lnTo>
                    <a:lnTo>
                      <a:pt x="473" y="616"/>
                    </a:lnTo>
                    <a:lnTo>
                      <a:pt x="473" y="588"/>
                    </a:lnTo>
                    <a:lnTo>
                      <a:pt x="440" y="588"/>
                    </a:lnTo>
                    <a:lnTo>
                      <a:pt x="440" y="555"/>
                    </a:lnTo>
                    <a:lnTo>
                      <a:pt x="401" y="517"/>
                    </a:lnTo>
                    <a:lnTo>
                      <a:pt x="401" y="484"/>
                    </a:lnTo>
                    <a:lnTo>
                      <a:pt x="434" y="484"/>
                    </a:lnTo>
                    <a:lnTo>
                      <a:pt x="478" y="440"/>
                    </a:lnTo>
                    <a:lnTo>
                      <a:pt x="539" y="440"/>
                    </a:lnTo>
                    <a:lnTo>
                      <a:pt x="594" y="385"/>
                    </a:lnTo>
                    <a:lnTo>
                      <a:pt x="583" y="379"/>
                    </a:lnTo>
                    <a:lnTo>
                      <a:pt x="561" y="379"/>
                    </a:lnTo>
                    <a:lnTo>
                      <a:pt x="561" y="346"/>
                    </a:lnTo>
                    <a:lnTo>
                      <a:pt x="632" y="286"/>
                    </a:lnTo>
                    <a:lnTo>
                      <a:pt x="632" y="253"/>
                    </a:lnTo>
                    <a:lnTo>
                      <a:pt x="610" y="231"/>
                    </a:lnTo>
                    <a:lnTo>
                      <a:pt x="649" y="203"/>
                    </a:lnTo>
                    <a:lnTo>
                      <a:pt x="649" y="181"/>
                    </a:lnTo>
                    <a:lnTo>
                      <a:pt x="649" y="181"/>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30" name="Freeform 32">
                <a:extLst>
                  <a:ext uri="{FF2B5EF4-FFF2-40B4-BE49-F238E27FC236}">
                    <a16:creationId xmlns:a16="http://schemas.microsoft.com/office/drawing/2014/main" id="{BB10B3B2-8C83-444D-836F-BDFE2C617402}"/>
                  </a:ext>
                </a:extLst>
              </p:cNvPr>
              <p:cNvSpPr>
                <a:spLocks/>
              </p:cNvSpPr>
              <p:nvPr/>
            </p:nvSpPr>
            <p:spPr bwMode="auto">
              <a:xfrm>
                <a:off x="6845773" y="4336995"/>
                <a:ext cx="301153" cy="195415"/>
              </a:xfrm>
              <a:custGeom>
                <a:avLst/>
                <a:gdLst>
                  <a:gd name="T0" fmla="*/ 176 w 176"/>
                  <a:gd name="T1" fmla="*/ 66 h 115"/>
                  <a:gd name="T2" fmla="*/ 176 w 176"/>
                  <a:gd name="T3" fmla="*/ 38 h 115"/>
                  <a:gd name="T4" fmla="*/ 132 w 176"/>
                  <a:gd name="T5" fmla="*/ 0 h 115"/>
                  <a:gd name="T6" fmla="*/ 110 w 176"/>
                  <a:gd name="T7" fmla="*/ 0 h 115"/>
                  <a:gd name="T8" fmla="*/ 72 w 176"/>
                  <a:gd name="T9" fmla="*/ 33 h 115"/>
                  <a:gd name="T10" fmla="*/ 22 w 176"/>
                  <a:gd name="T11" fmla="*/ 33 h 115"/>
                  <a:gd name="T12" fmla="*/ 0 w 176"/>
                  <a:gd name="T13" fmla="*/ 55 h 115"/>
                  <a:gd name="T14" fmla="*/ 0 w 176"/>
                  <a:gd name="T15" fmla="*/ 99 h 115"/>
                  <a:gd name="T16" fmla="*/ 17 w 176"/>
                  <a:gd name="T17" fmla="*/ 115 h 115"/>
                  <a:gd name="T18" fmla="*/ 121 w 176"/>
                  <a:gd name="T19" fmla="*/ 115 h 115"/>
                  <a:gd name="T20" fmla="*/ 176 w 176"/>
                  <a:gd name="T21" fmla="*/ 66 h 115"/>
                  <a:gd name="T22" fmla="*/ 176 w 176"/>
                  <a:gd name="T23"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5">
                    <a:moveTo>
                      <a:pt x="176" y="66"/>
                    </a:moveTo>
                    <a:lnTo>
                      <a:pt x="176" y="38"/>
                    </a:lnTo>
                    <a:lnTo>
                      <a:pt x="132" y="0"/>
                    </a:lnTo>
                    <a:lnTo>
                      <a:pt x="110" y="0"/>
                    </a:lnTo>
                    <a:lnTo>
                      <a:pt x="72" y="33"/>
                    </a:lnTo>
                    <a:lnTo>
                      <a:pt x="22" y="33"/>
                    </a:lnTo>
                    <a:lnTo>
                      <a:pt x="0" y="55"/>
                    </a:lnTo>
                    <a:lnTo>
                      <a:pt x="0" y="99"/>
                    </a:lnTo>
                    <a:lnTo>
                      <a:pt x="17" y="115"/>
                    </a:lnTo>
                    <a:lnTo>
                      <a:pt x="121" y="115"/>
                    </a:lnTo>
                    <a:lnTo>
                      <a:pt x="176" y="66"/>
                    </a:lnTo>
                    <a:lnTo>
                      <a:pt x="176" y="66"/>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52CA38DD-3E19-42C5-BAB2-15C1E05023CD}"/>
                  </a:ext>
                </a:extLst>
              </p:cNvPr>
              <p:cNvSpPr>
                <a:spLocks/>
              </p:cNvSpPr>
              <p:nvPr/>
            </p:nvSpPr>
            <p:spPr bwMode="auto">
              <a:xfrm>
                <a:off x="3686990" y="1117945"/>
                <a:ext cx="799082" cy="1447762"/>
              </a:xfrm>
              <a:custGeom>
                <a:avLst/>
                <a:gdLst>
                  <a:gd name="T0" fmla="*/ 467 w 467"/>
                  <a:gd name="T1" fmla="*/ 770 h 852"/>
                  <a:gd name="T2" fmla="*/ 450 w 467"/>
                  <a:gd name="T3" fmla="*/ 759 h 852"/>
                  <a:gd name="T4" fmla="*/ 450 w 467"/>
                  <a:gd name="T5" fmla="*/ 709 h 852"/>
                  <a:gd name="T6" fmla="*/ 390 w 467"/>
                  <a:gd name="T7" fmla="*/ 654 h 852"/>
                  <a:gd name="T8" fmla="*/ 390 w 467"/>
                  <a:gd name="T9" fmla="*/ 605 h 852"/>
                  <a:gd name="T10" fmla="*/ 357 w 467"/>
                  <a:gd name="T11" fmla="*/ 566 h 852"/>
                  <a:gd name="T12" fmla="*/ 357 w 467"/>
                  <a:gd name="T13" fmla="*/ 522 h 852"/>
                  <a:gd name="T14" fmla="*/ 269 w 467"/>
                  <a:gd name="T15" fmla="*/ 440 h 852"/>
                  <a:gd name="T16" fmla="*/ 269 w 467"/>
                  <a:gd name="T17" fmla="*/ 313 h 852"/>
                  <a:gd name="T18" fmla="*/ 269 w 467"/>
                  <a:gd name="T19" fmla="*/ 247 h 852"/>
                  <a:gd name="T20" fmla="*/ 296 w 467"/>
                  <a:gd name="T21" fmla="*/ 225 h 852"/>
                  <a:gd name="T22" fmla="*/ 296 w 467"/>
                  <a:gd name="T23" fmla="*/ 176 h 852"/>
                  <a:gd name="T24" fmla="*/ 269 w 467"/>
                  <a:gd name="T25" fmla="*/ 148 h 852"/>
                  <a:gd name="T26" fmla="*/ 269 w 467"/>
                  <a:gd name="T27" fmla="*/ 99 h 852"/>
                  <a:gd name="T28" fmla="*/ 318 w 467"/>
                  <a:gd name="T29" fmla="*/ 55 h 852"/>
                  <a:gd name="T30" fmla="*/ 318 w 467"/>
                  <a:gd name="T31" fmla="*/ 0 h 852"/>
                  <a:gd name="T32" fmla="*/ 0 w 467"/>
                  <a:gd name="T33" fmla="*/ 0 h 852"/>
                  <a:gd name="T34" fmla="*/ 0 w 467"/>
                  <a:gd name="T35" fmla="*/ 55 h 852"/>
                  <a:gd name="T36" fmla="*/ 33 w 467"/>
                  <a:gd name="T37" fmla="*/ 93 h 852"/>
                  <a:gd name="T38" fmla="*/ 33 w 467"/>
                  <a:gd name="T39" fmla="*/ 192 h 852"/>
                  <a:gd name="T40" fmla="*/ 71 w 467"/>
                  <a:gd name="T41" fmla="*/ 214 h 852"/>
                  <a:gd name="T42" fmla="*/ 71 w 467"/>
                  <a:gd name="T43" fmla="*/ 286 h 852"/>
                  <a:gd name="T44" fmla="*/ 93 w 467"/>
                  <a:gd name="T45" fmla="*/ 302 h 852"/>
                  <a:gd name="T46" fmla="*/ 93 w 467"/>
                  <a:gd name="T47" fmla="*/ 374 h 852"/>
                  <a:gd name="T48" fmla="*/ 110 w 467"/>
                  <a:gd name="T49" fmla="*/ 390 h 852"/>
                  <a:gd name="T50" fmla="*/ 110 w 467"/>
                  <a:gd name="T51" fmla="*/ 500 h 852"/>
                  <a:gd name="T52" fmla="*/ 258 w 467"/>
                  <a:gd name="T53" fmla="*/ 638 h 852"/>
                  <a:gd name="T54" fmla="*/ 258 w 467"/>
                  <a:gd name="T55" fmla="*/ 682 h 852"/>
                  <a:gd name="T56" fmla="*/ 302 w 467"/>
                  <a:gd name="T57" fmla="*/ 726 h 852"/>
                  <a:gd name="T58" fmla="*/ 302 w 467"/>
                  <a:gd name="T59" fmla="*/ 819 h 852"/>
                  <a:gd name="T60" fmla="*/ 467 w 467"/>
                  <a:gd name="T61" fmla="*/ 852 h 852"/>
                  <a:gd name="T62" fmla="*/ 467 w 467"/>
                  <a:gd name="T63" fmla="*/ 770 h 852"/>
                  <a:gd name="T64" fmla="*/ 467 w 467"/>
                  <a:gd name="T65" fmla="*/ 77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852">
                    <a:moveTo>
                      <a:pt x="467" y="770"/>
                    </a:moveTo>
                    <a:lnTo>
                      <a:pt x="450" y="759"/>
                    </a:lnTo>
                    <a:lnTo>
                      <a:pt x="450" y="709"/>
                    </a:lnTo>
                    <a:lnTo>
                      <a:pt x="390" y="654"/>
                    </a:lnTo>
                    <a:lnTo>
                      <a:pt x="390" y="605"/>
                    </a:lnTo>
                    <a:lnTo>
                      <a:pt x="357" y="566"/>
                    </a:lnTo>
                    <a:lnTo>
                      <a:pt x="357" y="522"/>
                    </a:lnTo>
                    <a:lnTo>
                      <a:pt x="269" y="440"/>
                    </a:lnTo>
                    <a:lnTo>
                      <a:pt x="269" y="313"/>
                    </a:lnTo>
                    <a:lnTo>
                      <a:pt x="269" y="247"/>
                    </a:lnTo>
                    <a:lnTo>
                      <a:pt x="296" y="225"/>
                    </a:lnTo>
                    <a:lnTo>
                      <a:pt x="296" y="176"/>
                    </a:lnTo>
                    <a:lnTo>
                      <a:pt x="269" y="148"/>
                    </a:lnTo>
                    <a:lnTo>
                      <a:pt x="269" y="99"/>
                    </a:lnTo>
                    <a:lnTo>
                      <a:pt x="318" y="55"/>
                    </a:lnTo>
                    <a:lnTo>
                      <a:pt x="318" y="0"/>
                    </a:lnTo>
                    <a:lnTo>
                      <a:pt x="0" y="0"/>
                    </a:lnTo>
                    <a:lnTo>
                      <a:pt x="0" y="55"/>
                    </a:lnTo>
                    <a:lnTo>
                      <a:pt x="33" y="93"/>
                    </a:lnTo>
                    <a:lnTo>
                      <a:pt x="33" y="192"/>
                    </a:lnTo>
                    <a:lnTo>
                      <a:pt x="71" y="214"/>
                    </a:lnTo>
                    <a:lnTo>
                      <a:pt x="71" y="286"/>
                    </a:lnTo>
                    <a:lnTo>
                      <a:pt x="93" y="302"/>
                    </a:lnTo>
                    <a:lnTo>
                      <a:pt x="93" y="374"/>
                    </a:lnTo>
                    <a:lnTo>
                      <a:pt x="110" y="390"/>
                    </a:lnTo>
                    <a:lnTo>
                      <a:pt x="110" y="500"/>
                    </a:lnTo>
                    <a:lnTo>
                      <a:pt x="258" y="638"/>
                    </a:lnTo>
                    <a:lnTo>
                      <a:pt x="258" y="682"/>
                    </a:lnTo>
                    <a:lnTo>
                      <a:pt x="302" y="726"/>
                    </a:lnTo>
                    <a:lnTo>
                      <a:pt x="302" y="819"/>
                    </a:lnTo>
                    <a:lnTo>
                      <a:pt x="467" y="852"/>
                    </a:lnTo>
                    <a:lnTo>
                      <a:pt x="467" y="770"/>
                    </a:lnTo>
                    <a:lnTo>
                      <a:pt x="467" y="770"/>
                    </a:lnTo>
                    <a:close/>
                  </a:path>
                </a:pathLst>
              </a:custGeom>
              <a:solidFill>
                <a:srgbClr val="088262"/>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Freeform 9">
                <a:extLst>
                  <a:ext uri="{FF2B5EF4-FFF2-40B4-BE49-F238E27FC236}">
                    <a16:creationId xmlns:a16="http://schemas.microsoft.com/office/drawing/2014/main" id="{2954ABA9-F9FD-46D4-9E15-CCAE3CDF665C}"/>
                  </a:ext>
                </a:extLst>
              </p:cNvPr>
              <p:cNvSpPr>
                <a:spLocks/>
              </p:cNvSpPr>
              <p:nvPr/>
            </p:nvSpPr>
            <p:spPr bwMode="auto">
              <a:xfrm>
                <a:off x="5425564" y="1495847"/>
                <a:ext cx="1514319" cy="1840289"/>
              </a:xfrm>
              <a:custGeom>
                <a:avLst/>
                <a:gdLst>
                  <a:gd name="T0" fmla="*/ 885 w 885"/>
                  <a:gd name="T1" fmla="*/ 539 h 1083"/>
                  <a:gd name="T2" fmla="*/ 885 w 885"/>
                  <a:gd name="T3" fmla="*/ 429 h 1083"/>
                  <a:gd name="T4" fmla="*/ 698 w 885"/>
                  <a:gd name="T5" fmla="*/ 429 h 1083"/>
                  <a:gd name="T6" fmla="*/ 605 w 885"/>
                  <a:gd name="T7" fmla="*/ 335 h 1083"/>
                  <a:gd name="T8" fmla="*/ 605 w 885"/>
                  <a:gd name="T9" fmla="*/ 242 h 1083"/>
                  <a:gd name="T10" fmla="*/ 341 w 885"/>
                  <a:gd name="T11" fmla="*/ 0 h 1083"/>
                  <a:gd name="T12" fmla="*/ 170 w 885"/>
                  <a:gd name="T13" fmla="*/ 0 h 1083"/>
                  <a:gd name="T14" fmla="*/ 170 w 885"/>
                  <a:gd name="T15" fmla="*/ 66 h 1083"/>
                  <a:gd name="T16" fmla="*/ 77 w 885"/>
                  <a:gd name="T17" fmla="*/ 66 h 1083"/>
                  <a:gd name="T18" fmla="*/ 77 w 885"/>
                  <a:gd name="T19" fmla="*/ 588 h 1083"/>
                  <a:gd name="T20" fmla="*/ 0 w 885"/>
                  <a:gd name="T21" fmla="*/ 588 h 1083"/>
                  <a:gd name="T22" fmla="*/ 0 w 885"/>
                  <a:gd name="T23" fmla="*/ 698 h 1083"/>
                  <a:gd name="T24" fmla="*/ 60 w 885"/>
                  <a:gd name="T25" fmla="*/ 759 h 1083"/>
                  <a:gd name="T26" fmla="*/ 60 w 885"/>
                  <a:gd name="T27" fmla="*/ 819 h 1083"/>
                  <a:gd name="T28" fmla="*/ 126 w 885"/>
                  <a:gd name="T29" fmla="*/ 819 h 1083"/>
                  <a:gd name="T30" fmla="*/ 159 w 885"/>
                  <a:gd name="T31" fmla="*/ 852 h 1083"/>
                  <a:gd name="T32" fmla="*/ 159 w 885"/>
                  <a:gd name="T33" fmla="*/ 924 h 1083"/>
                  <a:gd name="T34" fmla="*/ 258 w 885"/>
                  <a:gd name="T35" fmla="*/ 1012 h 1083"/>
                  <a:gd name="T36" fmla="*/ 258 w 885"/>
                  <a:gd name="T37" fmla="*/ 1083 h 1083"/>
                  <a:gd name="T38" fmla="*/ 324 w 885"/>
                  <a:gd name="T39" fmla="*/ 1083 h 1083"/>
                  <a:gd name="T40" fmla="*/ 324 w 885"/>
                  <a:gd name="T41" fmla="*/ 946 h 1083"/>
                  <a:gd name="T42" fmla="*/ 385 w 885"/>
                  <a:gd name="T43" fmla="*/ 880 h 1083"/>
                  <a:gd name="T44" fmla="*/ 429 w 885"/>
                  <a:gd name="T45" fmla="*/ 880 h 1083"/>
                  <a:gd name="T46" fmla="*/ 500 w 885"/>
                  <a:gd name="T47" fmla="*/ 951 h 1083"/>
                  <a:gd name="T48" fmla="*/ 610 w 885"/>
                  <a:gd name="T49" fmla="*/ 951 h 1083"/>
                  <a:gd name="T50" fmla="*/ 660 w 885"/>
                  <a:gd name="T51" fmla="*/ 896 h 1083"/>
                  <a:gd name="T52" fmla="*/ 720 w 885"/>
                  <a:gd name="T53" fmla="*/ 896 h 1083"/>
                  <a:gd name="T54" fmla="*/ 720 w 885"/>
                  <a:gd name="T55" fmla="*/ 698 h 1083"/>
                  <a:gd name="T56" fmla="*/ 885 w 885"/>
                  <a:gd name="T57" fmla="*/ 539 h 1083"/>
                  <a:gd name="T58" fmla="*/ 885 w 885"/>
                  <a:gd name="T59" fmla="*/ 539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5" h="1083">
                    <a:moveTo>
                      <a:pt x="885" y="539"/>
                    </a:moveTo>
                    <a:lnTo>
                      <a:pt x="885" y="429"/>
                    </a:lnTo>
                    <a:lnTo>
                      <a:pt x="698" y="429"/>
                    </a:lnTo>
                    <a:lnTo>
                      <a:pt x="605" y="335"/>
                    </a:lnTo>
                    <a:lnTo>
                      <a:pt x="605" y="242"/>
                    </a:lnTo>
                    <a:lnTo>
                      <a:pt x="341" y="0"/>
                    </a:lnTo>
                    <a:lnTo>
                      <a:pt x="170" y="0"/>
                    </a:lnTo>
                    <a:lnTo>
                      <a:pt x="170" y="66"/>
                    </a:lnTo>
                    <a:lnTo>
                      <a:pt x="77" y="66"/>
                    </a:lnTo>
                    <a:lnTo>
                      <a:pt x="77" y="588"/>
                    </a:lnTo>
                    <a:lnTo>
                      <a:pt x="0" y="588"/>
                    </a:lnTo>
                    <a:lnTo>
                      <a:pt x="0" y="698"/>
                    </a:lnTo>
                    <a:lnTo>
                      <a:pt x="60" y="759"/>
                    </a:lnTo>
                    <a:lnTo>
                      <a:pt x="60" y="819"/>
                    </a:lnTo>
                    <a:lnTo>
                      <a:pt x="126" y="819"/>
                    </a:lnTo>
                    <a:lnTo>
                      <a:pt x="159" y="852"/>
                    </a:lnTo>
                    <a:lnTo>
                      <a:pt x="159" y="924"/>
                    </a:lnTo>
                    <a:lnTo>
                      <a:pt x="258" y="1012"/>
                    </a:lnTo>
                    <a:lnTo>
                      <a:pt x="258" y="1083"/>
                    </a:lnTo>
                    <a:lnTo>
                      <a:pt x="324" y="1083"/>
                    </a:lnTo>
                    <a:lnTo>
                      <a:pt x="324" y="946"/>
                    </a:lnTo>
                    <a:lnTo>
                      <a:pt x="385" y="880"/>
                    </a:lnTo>
                    <a:lnTo>
                      <a:pt x="429" y="880"/>
                    </a:lnTo>
                    <a:lnTo>
                      <a:pt x="500" y="951"/>
                    </a:lnTo>
                    <a:lnTo>
                      <a:pt x="610" y="951"/>
                    </a:lnTo>
                    <a:lnTo>
                      <a:pt x="660" y="896"/>
                    </a:lnTo>
                    <a:lnTo>
                      <a:pt x="720" y="896"/>
                    </a:lnTo>
                    <a:lnTo>
                      <a:pt x="720" y="698"/>
                    </a:lnTo>
                    <a:lnTo>
                      <a:pt x="885" y="539"/>
                    </a:lnTo>
                    <a:lnTo>
                      <a:pt x="885" y="539"/>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3">
                <a:extLst>
                  <a:ext uri="{FF2B5EF4-FFF2-40B4-BE49-F238E27FC236}">
                    <a16:creationId xmlns:a16="http://schemas.microsoft.com/office/drawing/2014/main" id="{8F173028-7B52-4FBD-8B06-B02FCCB31D2A}"/>
                  </a:ext>
                </a:extLst>
              </p:cNvPr>
              <p:cNvSpPr>
                <a:spLocks/>
              </p:cNvSpPr>
              <p:nvPr/>
            </p:nvSpPr>
            <p:spPr bwMode="auto">
              <a:xfrm>
                <a:off x="3948889" y="2438932"/>
                <a:ext cx="1269632" cy="1663568"/>
              </a:xfrm>
              <a:custGeom>
                <a:avLst/>
                <a:gdLst>
                  <a:gd name="T0" fmla="*/ 588 w 742"/>
                  <a:gd name="T1" fmla="*/ 710 h 979"/>
                  <a:gd name="T2" fmla="*/ 588 w 742"/>
                  <a:gd name="T3" fmla="*/ 655 h 979"/>
                  <a:gd name="T4" fmla="*/ 549 w 742"/>
                  <a:gd name="T5" fmla="*/ 616 h 979"/>
                  <a:gd name="T6" fmla="*/ 549 w 742"/>
                  <a:gd name="T7" fmla="*/ 495 h 979"/>
                  <a:gd name="T8" fmla="*/ 483 w 742"/>
                  <a:gd name="T9" fmla="*/ 440 h 979"/>
                  <a:gd name="T10" fmla="*/ 483 w 742"/>
                  <a:gd name="T11" fmla="*/ 286 h 979"/>
                  <a:gd name="T12" fmla="*/ 450 w 742"/>
                  <a:gd name="T13" fmla="*/ 259 h 979"/>
                  <a:gd name="T14" fmla="*/ 450 w 742"/>
                  <a:gd name="T15" fmla="*/ 281 h 979"/>
                  <a:gd name="T16" fmla="*/ 428 w 742"/>
                  <a:gd name="T17" fmla="*/ 303 h 979"/>
                  <a:gd name="T18" fmla="*/ 417 w 742"/>
                  <a:gd name="T19" fmla="*/ 303 h 979"/>
                  <a:gd name="T20" fmla="*/ 417 w 742"/>
                  <a:gd name="T21" fmla="*/ 259 h 979"/>
                  <a:gd name="T22" fmla="*/ 401 w 742"/>
                  <a:gd name="T23" fmla="*/ 242 h 979"/>
                  <a:gd name="T24" fmla="*/ 401 w 742"/>
                  <a:gd name="T25" fmla="*/ 226 h 979"/>
                  <a:gd name="T26" fmla="*/ 428 w 742"/>
                  <a:gd name="T27" fmla="*/ 226 h 979"/>
                  <a:gd name="T28" fmla="*/ 428 w 742"/>
                  <a:gd name="T29" fmla="*/ 198 h 979"/>
                  <a:gd name="T30" fmla="*/ 390 w 742"/>
                  <a:gd name="T31" fmla="*/ 165 h 979"/>
                  <a:gd name="T32" fmla="*/ 390 w 742"/>
                  <a:gd name="T33" fmla="*/ 116 h 979"/>
                  <a:gd name="T34" fmla="*/ 313 w 742"/>
                  <a:gd name="T35" fmla="*/ 33 h 979"/>
                  <a:gd name="T36" fmla="*/ 148 w 742"/>
                  <a:gd name="T37" fmla="*/ 0 h 979"/>
                  <a:gd name="T38" fmla="*/ 104 w 742"/>
                  <a:gd name="T39" fmla="*/ 44 h 979"/>
                  <a:gd name="T40" fmla="*/ 88 w 742"/>
                  <a:gd name="T41" fmla="*/ 50 h 979"/>
                  <a:gd name="T42" fmla="*/ 60 w 742"/>
                  <a:gd name="T43" fmla="*/ 50 h 979"/>
                  <a:gd name="T44" fmla="*/ 27 w 742"/>
                  <a:gd name="T45" fmla="*/ 22 h 979"/>
                  <a:gd name="T46" fmla="*/ 0 w 742"/>
                  <a:gd name="T47" fmla="*/ 22 h 979"/>
                  <a:gd name="T48" fmla="*/ 0 w 742"/>
                  <a:gd name="T49" fmla="*/ 33 h 979"/>
                  <a:gd name="T50" fmla="*/ 203 w 742"/>
                  <a:gd name="T51" fmla="*/ 237 h 979"/>
                  <a:gd name="T52" fmla="*/ 258 w 742"/>
                  <a:gd name="T53" fmla="*/ 237 h 979"/>
                  <a:gd name="T54" fmla="*/ 258 w 742"/>
                  <a:gd name="T55" fmla="*/ 275 h 979"/>
                  <a:gd name="T56" fmla="*/ 324 w 742"/>
                  <a:gd name="T57" fmla="*/ 341 h 979"/>
                  <a:gd name="T58" fmla="*/ 357 w 742"/>
                  <a:gd name="T59" fmla="*/ 341 h 979"/>
                  <a:gd name="T60" fmla="*/ 357 w 742"/>
                  <a:gd name="T61" fmla="*/ 380 h 979"/>
                  <a:gd name="T62" fmla="*/ 384 w 742"/>
                  <a:gd name="T63" fmla="*/ 402 h 979"/>
                  <a:gd name="T64" fmla="*/ 384 w 742"/>
                  <a:gd name="T65" fmla="*/ 495 h 979"/>
                  <a:gd name="T66" fmla="*/ 351 w 742"/>
                  <a:gd name="T67" fmla="*/ 517 h 979"/>
                  <a:gd name="T68" fmla="*/ 351 w 742"/>
                  <a:gd name="T69" fmla="*/ 611 h 979"/>
                  <a:gd name="T70" fmla="*/ 610 w 742"/>
                  <a:gd name="T71" fmla="*/ 842 h 979"/>
                  <a:gd name="T72" fmla="*/ 610 w 742"/>
                  <a:gd name="T73" fmla="*/ 902 h 979"/>
                  <a:gd name="T74" fmla="*/ 626 w 742"/>
                  <a:gd name="T75" fmla="*/ 924 h 979"/>
                  <a:gd name="T76" fmla="*/ 626 w 742"/>
                  <a:gd name="T77" fmla="*/ 957 h 979"/>
                  <a:gd name="T78" fmla="*/ 659 w 742"/>
                  <a:gd name="T79" fmla="*/ 979 h 979"/>
                  <a:gd name="T80" fmla="*/ 681 w 742"/>
                  <a:gd name="T81" fmla="*/ 963 h 979"/>
                  <a:gd name="T82" fmla="*/ 731 w 742"/>
                  <a:gd name="T83" fmla="*/ 913 h 979"/>
                  <a:gd name="T84" fmla="*/ 742 w 742"/>
                  <a:gd name="T85" fmla="*/ 902 h 979"/>
                  <a:gd name="T86" fmla="*/ 742 w 742"/>
                  <a:gd name="T87" fmla="*/ 858 h 979"/>
                  <a:gd name="T88" fmla="*/ 588 w 742"/>
                  <a:gd name="T89" fmla="*/ 710 h 979"/>
                  <a:gd name="T90" fmla="*/ 588 w 742"/>
                  <a:gd name="T91" fmla="*/ 71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2" h="979">
                    <a:moveTo>
                      <a:pt x="588" y="710"/>
                    </a:moveTo>
                    <a:lnTo>
                      <a:pt x="588" y="655"/>
                    </a:lnTo>
                    <a:lnTo>
                      <a:pt x="549" y="616"/>
                    </a:lnTo>
                    <a:lnTo>
                      <a:pt x="549" y="495"/>
                    </a:lnTo>
                    <a:lnTo>
                      <a:pt x="483" y="440"/>
                    </a:lnTo>
                    <a:lnTo>
                      <a:pt x="483" y="286"/>
                    </a:lnTo>
                    <a:lnTo>
                      <a:pt x="450" y="259"/>
                    </a:lnTo>
                    <a:lnTo>
                      <a:pt x="450" y="281"/>
                    </a:lnTo>
                    <a:lnTo>
                      <a:pt x="428" y="303"/>
                    </a:lnTo>
                    <a:lnTo>
                      <a:pt x="417" y="303"/>
                    </a:lnTo>
                    <a:lnTo>
                      <a:pt x="417" y="259"/>
                    </a:lnTo>
                    <a:lnTo>
                      <a:pt x="401" y="242"/>
                    </a:lnTo>
                    <a:lnTo>
                      <a:pt x="401" y="226"/>
                    </a:lnTo>
                    <a:lnTo>
                      <a:pt x="428" y="226"/>
                    </a:lnTo>
                    <a:lnTo>
                      <a:pt x="428" y="198"/>
                    </a:lnTo>
                    <a:lnTo>
                      <a:pt x="390" y="165"/>
                    </a:lnTo>
                    <a:lnTo>
                      <a:pt x="390" y="116"/>
                    </a:lnTo>
                    <a:lnTo>
                      <a:pt x="313" y="33"/>
                    </a:lnTo>
                    <a:lnTo>
                      <a:pt x="148" y="0"/>
                    </a:lnTo>
                    <a:lnTo>
                      <a:pt x="104" y="44"/>
                    </a:lnTo>
                    <a:lnTo>
                      <a:pt x="88" y="50"/>
                    </a:lnTo>
                    <a:lnTo>
                      <a:pt x="60" y="50"/>
                    </a:lnTo>
                    <a:lnTo>
                      <a:pt x="27" y="22"/>
                    </a:lnTo>
                    <a:lnTo>
                      <a:pt x="0" y="22"/>
                    </a:lnTo>
                    <a:lnTo>
                      <a:pt x="0" y="33"/>
                    </a:lnTo>
                    <a:lnTo>
                      <a:pt x="203" y="237"/>
                    </a:lnTo>
                    <a:lnTo>
                      <a:pt x="258" y="237"/>
                    </a:lnTo>
                    <a:lnTo>
                      <a:pt x="258" y="275"/>
                    </a:lnTo>
                    <a:lnTo>
                      <a:pt x="324" y="341"/>
                    </a:lnTo>
                    <a:lnTo>
                      <a:pt x="357" y="341"/>
                    </a:lnTo>
                    <a:lnTo>
                      <a:pt x="357" y="380"/>
                    </a:lnTo>
                    <a:lnTo>
                      <a:pt x="384" y="402"/>
                    </a:lnTo>
                    <a:lnTo>
                      <a:pt x="384" y="495"/>
                    </a:lnTo>
                    <a:lnTo>
                      <a:pt x="351" y="517"/>
                    </a:lnTo>
                    <a:lnTo>
                      <a:pt x="351" y="611"/>
                    </a:lnTo>
                    <a:lnTo>
                      <a:pt x="610" y="842"/>
                    </a:lnTo>
                    <a:lnTo>
                      <a:pt x="610" y="902"/>
                    </a:lnTo>
                    <a:lnTo>
                      <a:pt x="626" y="924"/>
                    </a:lnTo>
                    <a:lnTo>
                      <a:pt x="626" y="957"/>
                    </a:lnTo>
                    <a:lnTo>
                      <a:pt x="659" y="979"/>
                    </a:lnTo>
                    <a:lnTo>
                      <a:pt x="681" y="963"/>
                    </a:lnTo>
                    <a:lnTo>
                      <a:pt x="731" y="913"/>
                    </a:lnTo>
                    <a:lnTo>
                      <a:pt x="742" y="902"/>
                    </a:lnTo>
                    <a:lnTo>
                      <a:pt x="742" y="858"/>
                    </a:lnTo>
                    <a:lnTo>
                      <a:pt x="588" y="710"/>
                    </a:lnTo>
                    <a:lnTo>
                      <a:pt x="588" y="710"/>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5">
                <a:extLst>
                  <a:ext uri="{FF2B5EF4-FFF2-40B4-BE49-F238E27FC236}">
                    <a16:creationId xmlns:a16="http://schemas.microsoft.com/office/drawing/2014/main" id="{4823D0AF-D70D-4E42-BCBD-B0F78A56F986}"/>
                  </a:ext>
                </a:extLst>
              </p:cNvPr>
              <p:cNvSpPr>
                <a:spLocks/>
              </p:cNvSpPr>
              <p:nvPr/>
            </p:nvSpPr>
            <p:spPr bwMode="auto">
              <a:xfrm>
                <a:off x="4146969" y="1166669"/>
                <a:ext cx="1411654" cy="1962636"/>
              </a:xfrm>
              <a:custGeom>
                <a:avLst/>
                <a:gdLst>
                  <a:gd name="T0" fmla="*/ 808 w 825"/>
                  <a:gd name="T1" fmla="*/ 968 h 1155"/>
                  <a:gd name="T2" fmla="*/ 748 w 825"/>
                  <a:gd name="T3" fmla="*/ 907 h 1155"/>
                  <a:gd name="T4" fmla="*/ 748 w 825"/>
                  <a:gd name="T5" fmla="*/ 797 h 1155"/>
                  <a:gd name="T6" fmla="*/ 825 w 825"/>
                  <a:gd name="T7" fmla="*/ 797 h 1155"/>
                  <a:gd name="T8" fmla="*/ 825 w 825"/>
                  <a:gd name="T9" fmla="*/ 275 h 1155"/>
                  <a:gd name="T10" fmla="*/ 522 w 825"/>
                  <a:gd name="T11" fmla="*/ 275 h 1155"/>
                  <a:gd name="T12" fmla="*/ 49 w 825"/>
                  <a:gd name="T13" fmla="*/ 0 h 1155"/>
                  <a:gd name="T14" fmla="*/ 0 w 825"/>
                  <a:gd name="T15" fmla="*/ 44 h 1155"/>
                  <a:gd name="T16" fmla="*/ 0 w 825"/>
                  <a:gd name="T17" fmla="*/ 93 h 1155"/>
                  <a:gd name="T18" fmla="*/ 27 w 825"/>
                  <a:gd name="T19" fmla="*/ 121 h 1155"/>
                  <a:gd name="T20" fmla="*/ 104 w 825"/>
                  <a:gd name="T21" fmla="*/ 198 h 1155"/>
                  <a:gd name="T22" fmla="*/ 143 w 825"/>
                  <a:gd name="T23" fmla="*/ 165 h 1155"/>
                  <a:gd name="T24" fmla="*/ 170 w 825"/>
                  <a:gd name="T25" fmla="*/ 198 h 1155"/>
                  <a:gd name="T26" fmla="*/ 170 w 825"/>
                  <a:gd name="T27" fmla="*/ 225 h 1155"/>
                  <a:gd name="T28" fmla="*/ 220 w 825"/>
                  <a:gd name="T29" fmla="*/ 225 h 1155"/>
                  <a:gd name="T30" fmla="*/ 220 w 825"/>
                  <a:gd name="T31" fmla="*/ 363 h 1155"/>
                  <a:gd name="T32" fmla="*/ 258 w 825"/>
                  <a:gd name="T33" fmla="*/ 401 h 1155"/>
                  <a:gd name="T34" fmla="*/ 258 w 825"/>
                  <a:gd name="T35" fmla="*/ 467 h 1155"/>
                  <a:gd name="T36" fmla="*/ 286 w 825"/>
                  <a:gd name="T37" fmla="*/ 489 h 1155"/>
                  <a:gd name="T38" fmla="*/ 286 w 825"/>
                  <a:gd name="T39" fmla="*/ 577 h 1155"/>
                  <a:gd name="T40" fmla="*/ 319 w 825"/>
                  <a:gd name="T41" fmla="*/ 610 h 1155"/>
                  <a:gd name="T42" fmla="*/ 319 w 825"/>
                  <a:gd name="T43" fmla="*/ 632 h 1155"/>
                  <a:gd name="T44" fmla="*/ 363 w 825"/>
                  <a:gd name="T45" fmla="*/ 671 h 1155"/>
                  <a:gd name="T46" fmla="*/ 363 w 825"/>
                  <a:gd name="T47" fmla="*/ 704 h 1155"/>
                  <a:gd name="T48" fmla="*/ 528 w 825"/>
                  <a:gd name="T49" fmla="*/ 863 h 1155"/>
                  <a:gd name="T50" fmla="*/ 528 w 825"/>
                  <a:gd name="T51" fmla="*/ 951 h 1155"/>
                  <a:gd name="T52" fmla="*/ 599 w 825"/>
                  <a:gd name="T53" fmla="*/ 1017 h 1155"/>
                  <a:gd name="T54" fmla="*/ 599 w 825"/>
                  <a:gd name="T55" fmla="*/ 1039 h 1155"/>
                  <a:gd name="T56" fmla="*/ 627 w 825"/>
                  <a:gd name="T57" fmla="*/ 1072 h 1155"/>
                  <a:gd name="T58" fmla="*/ 649 w 825"/>
                  <a:gd name="T59" fmla="*/ 1072 h 1155"/>
                  <a:gd name="T60" fmla="*/ 671 w 825"/>
                  <a:gd name="T61" fmla="*/ 1094 h 1155"/>
                  <a:gd name="T62" fmla="*/ 671 w 825"/>
                  <a:gd name="T63" fmla="*/ 1155 h 1155"/>
                  <a:gd name="T64" fmla="*/ 808 w 825"/>
                  <a:gd name="T65" fmla="*/ 1028 h 1155"/>
                  <a:gd name="T66" fmla="*/ 808 w 825"/>
                  <a:gd name="T67" fmla="*/ 968 h 1155"/>
                  <a:gd name="T68" fmla="*/ 808 w 825"/>
                  <a:gd name="T69" fmla="*/ 968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5" h="1155">
                    <a:moveTo>
                      <a:pt x="808" y="968"/>
                    </a:moveTo>
                    <a:lnTo>
                      <a:pt x="748" y="907"/>
                    </a:lnTo>
                    <a:lnTo>
                      <a:pt x="748" y="797"/>
                    </a:lnTo>
                    <a:lnTo>
                      <a:pt x="825" y="797"/>
                    </a:lnTo>
                    <a:lnTo>
                      <a:pt x="825" y="275"/>
                    </a:lnTo>
                    <a:lnTo>
                      <a:pt x="522" y="275"/>
                    </a:lnTo>
                    <a:lnTo>
                      <a:pt x="49" y="0"/>
                    </a:lnTo>
                    <a:lnTo>
                      <a:pt x="0" y="44"/>
                    </a:lnTo>
                    <a:lnTo>
                      <a:pt x="0" y="93"/>
                    </a:lnTo>
                    <a:lnTo>
                      <a:pt x="27" y="121"/>
                    </a:lnTo>
                    <a:lnTo>
                      <a:pt x="104" y="198"/>
                    </a:lnTo>
                    <a:lnTo>
                      <a:pt x="143" y="165"/>
                    </a:lnTo>
                    <a:lnTo>
                      <a:pt x="170" y="198"/>
                    </a:lnTo>
                    <a:lnTo>
                      <a:pt x="170" y="225"/>
                    </a:lnTo>
                    <a:lnTo>
                      <a:pt x="220" y="225"/>
                    </a:lnTo>
                    <a:lnTo>
                      <a:pt x="220" y="363"/>
                    </a:lnTo>
                    <a:lnTo>
                      <a:pt x="258" y="401"/>
                    </a:lnTo>
                    <a:lnTo>
                      <a:pt x="258" y="467"/>
                    </a:lnTo>
                    <a:lnTo>
                      <a:pt x="286" y="489"/>
                    </a:lnTo>
                    <a:lnTo>
                      <a:pt x="286" y="577"/>
                    </a:lnTo>
                    <a:lnTo>
                      <a:pt x="319" y="610"/>
                    </a:lnTo>
                    <a:lnTo>
                      <a:pt x="319" y="632"/>
                    </a:lnTo>
                    <a:lnTo>
                      <a:pt x="363" y="671"/>
                    </a:lnTo>
                    <a:lnTo>
                      <a:pt x="363" y="704"/>
                    </a:lnTo>
                    <a:lnTo>
                      <a:pt x="528" y="863"/>
                    </a:lnTo>
                    <a:lnTo>
                      <a:pt x="528" y="951"/>
                    </a:lnTo>
                    <a:lnTo>
                      <a:pt x="599" y="1017"/>
                    </a:lnTo>
                    <a:lnTo>
                      <a:pt x="599" y="1039"/>
                    </a:lnTo>
                    <a:lnTo>
                      <a:pt x="627" y="1072"/>
                    </a:lnTo>
                    <a:lnTo>
                      <a:pt x="649" y="1072"/>
                    </a:lnTo>
                    <a:lnTo>
                      <a:pt x="671" y="1094"/>
                    </a:lnTo>
                    <a:lnTo>
                      <a:pt x="671" y="1155"/>
                    </a:lnTo>
                    <a:lnTo>
                      <a:pt x="808" y="1028"/>
                    </a:lnTo>
                    <a:lnTo>
                      <a:pt x="808" y="968"/>
                    </a:lnTo>
                    <a:lnTo>
                      <a:pt x="808" y="968"/>
                    </a:lnTo>
                    <a:close/>
                  </a:path>
                </a:pathLst>
              </a:custGeom>
              <a:no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103 CuadroTexto">
                <a:extLst>
                  <a:ext uri="{FF2B5EF4-FFF2-40B4-BE49-F238E27FC236}">
                    <a16:creationId xmlns:a16="http://schemas.microsoft.com/office/drawing/2014/main" id="{85761A19-B8C5-4A51-99A5-7B11EB57698E}"/>
                  </a:ext>
                </a:extLst>
              </p:cNvPr>
              <p:cNvSpPr txBox="1"/>
              <p:nvPr/>
            </p:nvSpPr>
            <p:spPr>
              <a:xfrm>
                <a:off x="8219783" y="5688082"/>
                <a:ext cx="847847" cy="226019"/>
              </a:xfrm>
              <a:prstGeom prst="rect">
                <a:avLst/>
              </a:prstGeom>
              <a:noFill/>
              <a:ln>
                <a:solidFill>
                  <a:schemeClr val="bg1">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Oax</a:t>
                </a:r>
                <a:endParaRPr kumimoji="0" lang="es-MX"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7" name="35 Conector angular">
                <a:extLst>
                  <a:ext uri="{FF2B5EF4-FFF2-40B4-BE49-F238E27FC236}">
                    <a16:creationId xmlns:a16="http://schemas.microsoft.com/office/drawing/2014/main" id="{14026C08-3880-4503-AD5F-345C39976B98}"/>
                  </a:ext>
                </a:extLst>
              </p:cNvPr>
              <p:cNvCxnSpPr>
                <a:cxnSpLocks/>
                <a:endCxn id="27" idx="6"/>
              </p:cNvCxnSpPr>
              <p:nvPr/>
            </p:nvCxnSpPr>
            <p:spPr>
              <a:xfrm rot="5400000" flipH="1" flipV="1">
                <a:off x="7627976" y="5462598"/>
                <a:ext cx="239924" cy="211342"/>
              </a:xfrm>
              <a:prstGeom prst="bentConnector4">
                <a:avLst>
                  <a:gd name="adj1" fmla="val 30523"/>
                  <a:gd name="adj2" fmla="val 103513"/>
                </a:avLst>
              </a:prstGeom>
              <a:ln cap="sq">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8" name="Grupo 37">
                <a:extLst>
                  <a:ext uri="{FF2B5EF4-FFF2-40B4-BE49-F238E27FC236}">
                    <a16:creationId xmlns:a16="http://schemas.microsoft.com/office/drawing/2014/main" id="{EB9CD2E9-CF6A-40D4-B6DD-27F95E430841}"/>
                  </a:ext>
                </a:extLst>
              </p:cNvPr>
              <p:cNvGrpSpPr/>
              <p:nvPr/>
            </p:nvGrpSpPr>
            <p:grpSpPr>
              <a:xfrm>
                <a:off x="5237201" y="2873127"/>
                <a:ext cx="5862212" cy="3655090"/>
                <a:chOff x="5384773" y="2962923"/>
                <a:chExt cx="5951019" cy="3732923"/>
              </a:xfrm>
            </p:grpSpPr>
            <p:sp>
              <p:nvSpPr>
                <p:cNvPr id="40" name="Freeform 8">
                  <a:extLst>
                    <a:ext uri="{FF2B5EF4-FFF2-40B4-BE49-F238E27FC236}">
                      <a16:creationId xmlns:a16="http://schemas.microsoft.com/office/drawing/2014/main" id="{DA7A38C1-062D-41D6-98A4-DEBA68053A81}"/>
                    </a:ext>
                  </a:extLst>
                </p:cNvPr>
                <p:cNvSpPr>
                  <a:spLocks/>
                </p:cNvSpPr>
                <p:nvPr/>
              </p:nvSpPr>
              <p:spPr bwMode="auto">
                <a:xfrm>
                  <a:off x="6004889" y="3068784"/>
                  <a:ext cx="1184645" cy="1364052"/>
                </a:xfrm>
                <a:custGeom>
                  <a:avLst/>
                  <a:gdLst>
                    <a:gd name="T0" fmla="*/ 462 w 682"/>
                    <a:gd name="T1" fmla="*/ 16 h 786"/>
                    <a:gd name="T2" fmla="*/ 402 w 682"/>
                    <a:gd name="T3" fmla="*/ 16 h 786"/>
                    <a:gd name="T4" fmla="*/ 352 w 682"/>
                    <a:gd name="T5" fmla="*/ 71 h 786"/>
                    <a:gd name="T6" fmla="*/ 242 w 682"/>
                    <a:gd name="T7" fmla="*/ 71 h 786"/>
                    <a:gd name="T8" fmla="*/ 171 w 682"/>
                    <a:gd name="T9" fmla="*/ 0 h 786"/>
                    <a:gd name="T10" fmla="*/ 127 w 682"/>
                    <a:gd name="T11" fmla="*/ 0 h 786"/>
                    <a:gd name="T12" fmla="*/ 66 w 682"/>
                    <a:gd name="T13" fmla="*/ 66 h 786"/>
                    <a:gd name="T14" fmla="*/ 66 w 682"/>
                    <a:gd name="T15" fmla="*/ 203 h 786"/>
                    <a:gd name="T16" fmla="*/ 0 w 682"/>
                    <a:gd name="T17" fmla="*/ 203 h 786"/>
                    <a:gd name="T18" fmla="*/ 0 w 682"/>
                    <a:gd name="T19" fmla="*/ 319 h 786"/>
                    <a:gd name="T20" fmla="*/ 165 w 682"/>
                    <a:gd name="T21" fmla="*/ 473 h 786"/>
                    <a:gd name="T22" fmla="*/ 165 w 682"/>
                    <a:gd name="T23" fmla="*/ 577 h 786"/>
                    <a:gd name="T24" fmla="*/ 226 w 682"/>
                    <a:gd name="T25" fmla="*/ 632 h 786"/>
                    <a:gd name="T26" fmla="*/ 226 w 682"/>
                    <a:gd name="T27" fmla="*/ 671 h 786"/>
                    <a:gd name="T28" fmla="*/ 297 w 682"/>
                    <a:gd name="T29" fmla="*/ 671 h 786"/>
                    <a:gd name="T30" fmla="*/ 297 w 682"/>
                    <a:gd name="T31" fmla="*/ 737 h 786"/>
                    <a:gd name="T32" fmla="*/ 347 w 682"/>
                    <a:gd name="T33" fmla="*/ 737 h 786"/>
                    <a:gd name="T34" fmla="*/ 402 w 682"/>
                    <a:gd name="T35" fmla="*/ 786 h 786"/>
                    <a:gd name="T36" fmla="*/ 435 w 682"/>
                    <a:gd name="T37" fmla="*/ 753 h 786"/>
                    <a:gd name="T38" fmla="*/ 435 w 682"/>
                    <a:gd name="T39" fmla="*/ 588 h 786"/>
                    <a:gd name="T40" fmla="*/ 468 w 682"/>
                    <a:gd name="T41" fmla="*/ 566 h 786"/>
                    <a:gd name="T42" fmla="*/ 468 w 682"/>
                    <a:gd name="T43" fmla="*/ 517 h 786"/>
                    <a:gd name="T44" fmla="*/ 539 w 682"/>
                    <a:gd name="T45" fmla="*/ 445 h 786"/>
                    <a:gd name="T46" fmla="*/ 578 w 682"/>
                    <a:gd name="T47" fmla="*/ 478 h 786"/>
                    <a:gd name="T48" fmla="*/ 627 w 682"/>
                    <a:gd name="T49" fmla="*/ 478 h 786"/>
                    <a:gd name="T50" fmla="*/ 682 w 682"/>
                    <a:gd name="T51" fmla="*/ 423 h 786"/>
                    <a:gd name="T52" fmla="*/ 682 w 682"/>
                    <a:gd name="T53" fmla="*/ 335 h 786"/>
                    <a:gd name="T54" fmla="*/ 649 w 682"/>
                    <a:gd name="T55" fmla="*/ 302 h 786"/>
                    <a:gd name="T56" fmla="*/ 605 w 682"/>
                    <a:gd name="T57" fmla="*/ 302 h 786"/>
                    <a:gd name="T58" fmla="*/ 605 w 682"/>
                    <a:gd name="T59" fmla="*/ 363 h 786"/>
                    <a:gd name="T60" fmla="*/ 484 w 682"/>
                    <a:gd name="T61" fmla="*/ 247 h 786"/>
                    <a:gd name="T62" fmla="*/ 528 w 682"/>
                    <a:gd name="T63" fmla="*/ 203 h 786"/>
                    <a:gd name="T64" fmla="*/ 528 w 682"/>
                    <a:gd name="T65" fmla="*/ 88 h 786"/>
                    <a:gd name="T66" fmla="*/ 462 w 682"/>
                    <a:gd name="T67" fmla="*/ 16 h 786"/>
                    <a:gd name="T68" fmla="*/ 462 w 682"/>
                    <a:gd name="T69" fmla="*/ 1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2" h="786">
                      <a:moveTo>
                        <a:pt x="462" y="16"/>
                      </a:moveTo>
                      <a:lnTo>
                        <a:pt x="402" y="16"/>
                      </a:lnTo>
                      <a:lnTo>
                        <a:pt x="352" y="71"/>
                      </a:lnTo>
                      <a:lnTo>
                        <a:pt x="242" y="71"/>
                      </a:lnTo>
                      <a:lnTo>
                        <a:pt x="171" y="0"/>
                      </a:lnTo>
                      <a:lnTo>
                        <a:pt x="127" y="0"/>
                      </a:lnTo>
                      <a:lnTo>
                        <a:pt x="66" y="66"/>
                      </a:lnTo>
                      <a:lnTo>
                        <a:pt x="66" y="203"/>
                      </a:lnTo>
                      <a:lnTo>
                        <a:pt x="0" y="203"/>
                      </a:lnTo>
                      <a:lnTo>
                        <a:pt x="0" y="319"/>
                      </a:lnTo>
                      <a:lnTo>
                        <a:pt x="165" y="473"/>
                      </a:lnTo>
                      <a:lnTo>
                        <a:pt x="165" y="577"/>
                      </a:lnTo>
                      <a:lnTo>
                        <a:pt x="226" y="632"/>
                      </a:lnTo>
                      <a:lnTo>
                        <a:pt x="226" y="671"/>
                      </a:lnTo>
                      <a:lnTo>
                        <a:pt x="297" y="671"/>
                      </a:lnTo>
                      <a:lnTo>
                        <a:pt x="297" y="737"/>
                      </a:lnTo>
                      <a:lnTo>
                        <a:pt x="347" y="737"/>
                      </a:lnTo>
                      <a:lnTo>
                        <a:pt x="402" y="786"/>
                      </a:lnTo>
                      <a:lnTo>
                        <a:pt x="435" y="753"/>
                      </a:lnTo>
                      <a:lnTo>
                        <a:pt x="435" y="588"/>
                      </a:lnTo>
                      <a:lnTo>
                        <a:pt x="468" y="566"/>
                      </a:lnTo>
                      <a:lnTo>
                        <a:pt x="468" y="517"/>
                      </a:lnTo>
                      <a:lnTo>
                        <a:pt x="539" y="445"/>
                      </a:lnTo>
                      <a:lnTo>
                        <a:pt x="578" y="478"/>
                      </a:lnTo>
                      <a:lnTo>
                        <a:pt x="627" y="478"/>
                      </a:lnTo>
                      <a:lnTo>
                        <a:pt x="682" y="423"/>
                      </a:lnTo>
                      <a:lnTo>
                        <a:pt x="682" y="335"/>
                      </a:lnTo>
                      <a:lnTo>
                        <a:pt x="649" y="302"/>
                      </a:lnTo>
                      <a:lnTo>
                        <a:pt x="605" y="302"/>
                      </a:lnTo>
                      <a:lnTo>
                        <a:pt x="605" y="363"/>
                      </a:lnTo>
                      <a:lnTo>
                        <a:pt x="484" y="247"/>
                      </a:lnTo>
                      <a:lnTo>
                        <a:pt x="528" y="203"/>
                      </a:lnTo>
                      <a:lnTo>
                        <a:pt x="528" y="88"/>
                      </a:lnTo>
                      <a:lnTo>
                        <a:pt x="462" y="16"/>
                      </a:lnTo>
                      <a:lnTo>
                        <a:pt x="462" y="16"/>
                      </a:lnTo>
                      <a:close/>
                    </a:path>
                  </a:pathLst>
                </a:custGeom>
                <a:solidFill>
                  <a:srgbClr val="7DDE70"/>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dirty="0">
                    <a:solidFill>
                      <a:prstClr val="black"/>
                    </a:solidFill>
                    <a:latin typeface="Calibri"/>
                  </a:endParaRPr>
                </a:p>
              </p:txBody>
            </p:sp>
            <p:sp>
              <p:nvSpPr>
                <p:cNvPr id="41" name="Freeform 13">
                  <a:extLst>
                    <a:ext uri="{FF2B5EF4-FFF2-40B4-BE49-F238E27FC236}">
                      <a16:creationId xmlns:a16="http://schemas.microsoft.com/office/drawing/2014/main" id="{4D2381AC-97D4-4935-8488-3896685B23C2}"/>
                    </a:ext>
                  </a:extLst>
                </p:cNvPr>
                <p:cNvSpPr>
                  <a:spLocks/>
                </p:cNvSpPr>
                <p:nvPr/>
              </p:nvSpPr>
              <p:spPr bwMode="auto">
                <a:xfrm>
                  <a:off x="6760490" y="3592886"/>
                  <a:ext cx="830294" cy="1193980"/>
                </a:xfrm>
                <a:custGeom>
                  <a:avLst/>
                  <a:gdLst>
                    <a:gd name="T0" fmla="*/ 33 w 478"/>
                    <a:gd name="T1" fmla="*/ 418 h 688"/>
                    <a:gd name="T2" fmla="*/ 27 w 478"/>
                    <a:gd name="T3" fmla="*/ 435 h 688"/>
                    <a:gd name="T4" fmla="*/ 27 w 478"/>
                    <a:gd name="T5" fmla="*/ 479 h 688"/>
                    <a:gd name="T6" fmla="*/ 49 w 478"/>
                    <a:gd name="T7" fmla="*/ 451 h 688"/>
                    <a:gd name="T8" fmla="*/ 49 w 478"/>
                    <a:gd name="T9" fmla="*/ 517 h 688"/>
                    <a:gd name="T10" fmla="*/ 93 w 478"/>
                    <a:gd name="T11" fmla="*/ 473 h 688"/>
                    <a:gd name="T12" fmla="*/ 110 w 478"/>
                    <a:gd name="T13" fmla="*/ 473 h 688"/>
                    <a:gd name="T14" fmla="*/ 110 w 478"/>
                    <a:gd name="T15" fmla="*/ 556 h 688"/>
                    <a:gd name="T16" fmla="*/ 88 w 478"/>
                    <a:gd name="T17" fmla="*/ 556 h 688"/>
                    <a:gd name="T18" fmla="*/ 88 w 478"/>
                    <a:gd name="T19" fmla="*/ 589 h 688"/>
                    <a:gd name="T20" fmla="*/ 66 w 478"/>
                    <a:gd name="T21" fmla="*/ 589 h 688"/>
                    <a:gd name="T22" fmla="*/ 33 w 478"/>
                    <a:gd name="T23" fmla="*/ 627 h 688"/>
                    <a:gd name="T24" fmla="*/ 33 w 478"/>
                    <a:gd name="T25" fmla="*/ 688 h 688"/>
                    <a:gd name="T26" fmla="*/ 154 w 478"/>
                    <a:gd name="T27" fmla="*/ 688 h 688"/>
                    <a:gd name="T28" fmla="*/ 181 w 478"/>
                    <a:gd name="T29" fmla="*/ 660 h 688"/>
                    <a:gd name="T30" fmla="*/ 181 w 478"/>
                    <a:gd name="T31" fmla="*/ 633 h 688"/>
                    <a:gd name="T32" fmla="*/ 137 w 478"/>
                    <a:gd name="T33" fmla="*/ 589 h 688"/>
                    <a:gd name="T34" fmla="*/ 137 w 478"/>
                    <a:gd name="T35" fmla="*/ 545 h 688"/>
                    <a:gd name="T36" fmla="*/ 159 w 478"/>
                    <a:gd name="T37" fmla="*/ 523 h 688"/>
                    <a:gd name="T38" fmla="*/ 209 w 478"/>
                    <a:gd name="T39" fmla="*/ 523 h 688"/>
                    <a:gd name="T40" fmla="*/ 247 w 478"/>
                    <a:gd name="T41" fmla="*/ 490 h 688"/>
                    <a:gd name="T42" fmla="*/ 269 w 478"/>
                    <a:gd name="T43" fmla="*/ 490 h 688"/>
                    <a:gd name="T44" fmla="*/ 313 w 478"/>
                    <a:gd name="T45" fmla="*/ 528 h 688"/>
                    <a:gd name="T46" fmla="*/ 313 w 478"/>
                    <a:gd name="T47" fmla="*/ 556 h 688"/>
                    <a:gd name="T48" fmla="*/ 346 w 478"/>
                    <a:gd name="T49" fmla="*/ 556 h 688"/>
                    <a:gd name="T50" fmla="*/ 385 w 478"/>
                    <a:gd name="T51" fmla="*/ 583 h 688"/>
                    <a:gd name="T52" fmla="*/ 385 w 478"/>
                    <a:gd name="T53" fmla="*/ 556 h 688"/>
                    <a:gd name="T54" fmla="*/ 401 w 478"/>
                    <a:gd name="T55" fmla="*/ 539 h 688"/>
                    <a:gd name="T56" fmla="*/ 401 w 478"/>
                    <a:gd name="T57" fmla="*/ 490 h 688"/>
                    <a:gd name="T58" fmla="*/ 418 w 478"/>
                    <a:gd name="T59" fmla="*/ 473 h 688"/>
                    <a:gd name="T60" fmla="*/ 396 w 478"/>
                    <a:gd name="T61" fmla="*/ 440 h 688"/>
                    <a:gd name="T62" fmla="*/ 368 w 478"/>
                    <a:gd name="T63" fmla="*/ 440 h 688"/>
                    <a:gd name="T64" fmla="*/ 346 w 478"/>
                    <a:gd name="T65" fmla="*/ 468 h 688"/>
                    <a:gd name="T66" fmla="*/ 269 w 478"/>
                    <a:gd name="T67" fmla="*/ 391 h 688"/>
                    <a:gd name="T68" fmla="*/ 269 w 478"/>
                    <a:gd name="T69" fmla="*/ 325 h 688"/>
                    <a:gd name="T70" fmla="*/ 478 w 478"/>
                    <a:gd name="T71" fmla="*/ 138 h 688"/>
                    <a:gd name="T72" fmla="*/ 478 w 478"/>
                    <a:gd name="T73" fmla="*/ 94 h 688"/>
                    <a:gd name="T74" fmla="*/ 418 w 478"/>
                    <a:gd name="T75" fmla="*/ 94 h 688"/>
                    <a:gd name="T76" fmla="*/ 313 w 478"/>
                    <a:gd name="T77" fmla="*/ 0 h 688"/>
                    <a:gd name="T78" fmla="*/ 214 w 478"/>
                    <a:gd name="T79" fmla="*/ 0 h 688"/>
                    <a:gd name="T80" fmla="*/ 247 w 478"/>
                    <a:gd name="T81" fmla="*/ 33 h 688"/>
                    <a:gd name="T82" fmla="*/ 247 w 478"/>
                    <a:gd name="T83" fmla="*/ 121 h 688"/>
                    <a:gd name="T84" fmla="*/ 192 w 478"/>
                    <a:gd name="T85" fmla="*/ 176 h 688"/>
                    <a:gd name="T86" fmla="*/ 143 w 478"/>
                    <a:gd name="T87" fmla="*/ 176 h 688"/>
                    <a:gd name="T88" fmla="*/ 104 w 478"/>
                    <a:gd name="T89" fmla="*/ 143 h 688"/>
                    <a:gd name="T90" fmla="*/ 33 w 478"/>
                    <a:gd name="T91" fmla="*/ 215 h 688"/>
                    <a:gd name="T92" fmla="*/ 33 w 478"/>
                    <a:gd name="T93" fmla="*/ 264 h 688"/>
                    <a:gd name="T94" fmla="*/ 0 w 478"/>
                    <a:gd name="T95" fmla="*/ 286 h 688"/>
                    <a:gd name="T96" fmla="*/ 0 w 478"/>
                    <a:gd name="T97" fmla="*/ 402 h 688"/>
                    <a:gd name="T98" fmla="*/ 33 w 478"/>
                    <a:gd name="T99" fmla="*/ 402 h 688"/>
                    <a:gd name="T100" fmla="*/ 33 w 478"/>
                    <a:gd name="T101" fmla="*/ 418 h 688"/>
                    <a:gd name="T102" fmla="*/ 33 w 478"/>
                    <a:gd name="T103" fmla="*/ 41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8" h="688">
                      <a:moveTo>
                        <a:pt x="33" y="418"/>
                      </a:moveTo>
                      <a:lnTo>
                        <a:pt x="27" y="435"/>
                      </a:lnTo>
                      <a:lnTo>
                        <a:pt x="27" y="479"/>
                      </a:lnTo>
                      <a:lnTo>
                        <a:pt x="49" y="451"/>
                      </a:lnTo>
                      <a:lnTo>
                        <a:pt x="49" y="517"/>
                      </a:lnTo>
                      <a:lnTo>
                        <a:pt x="93" y="473"/>
                      </a:lnTo>
                      <a:lnTo>
                        <a:pt x="110" y="473"/>
                      </a:lnTo>
                      <a:lnTo>
                        <a:pt x="110" y="556"/>
                      </a:lnTo>
                      <a:lnTo>
                        <a:pt x="88" y="556"/>
                      </a:lnTo>
                      <a:lnTo>
                        <a:pt x="88" y="589"/>
                      </a:lnTo>
                      <a:lnTo>
                        <a:pt x="66" y="589"/>
                      </a:lnTo>
                      <a:lnTo>
                        <a:pt x="33" y="627"/>
                      </a:lnTo>
                      <a:lnTo>
                        <a:pt x="33" y="688"/>
                      </a:lnTo>
                      <a:lnTo>
                        <a:pt x="154" y="688"/>
                      </a:lnTo>
                      <a:lnTo>
                        <a:pt x="181" y="660"/>
                      </a:lnTo>
                      <a:lnTo>
                        <a:pt x="181" y="633"/>
                      </a:lnTo>
                      <a:lnTo>
                        <a:pt x="137" y="589"/>
                      </a:lnTo>
                      <a:lnTo>
                        <a:pt x="137" y="545"/>
                      </a:lnTo>
                      <a:lnTo>
                        <a:pt x="159" y="523"/>
                      </a:lnTo>
                      <a:lnTo>
                        <a:pt x="209" y="523"/>
                      </a:lnTo>
                      <a:lnTo>
                        <a:pt x="247" y="490"/>
                      </a:lnTo>
                      <a:lnTo>
                        <a:pt x="269" y="490"/>
                      </a:lnTo>
                      <a:lnTo>
                        <a:pt x="313" y="528"/>
                      </a:lnTo>
                      <a:lnTo>
                        <a:pt x="313" y="556"/>
                      </a:lnTo>
                      <a:lnTo>
                        <a:pt x="346" y="556"/>
                      </a:lnTo>
                      <a:lnTo>
                        <a:pt x="385" y="583"/>
                      </a:lnTo>
                      <a:lnTo>
                        <a:pt x="385" y="556"/>
                      </a:lnTo>
                      <a:lnTo>
                        <a:pt x="401" y="539"/>
                      </a:lnTo>
                      <a:lnTo>
                        <a:pt x="401" y="490"/>
                      </a:lnTo>
                      <a:lnTo>
                        <a:pt x="418" y="473"/>
                      </a:lnTo>
                      <a:lnTo>
                        <a:pt x="396" y="440"/>
                      </a:lnTo>
                      <a:lnTo>
                        <a:pt x="368" y="440"/>
                      </a:lnTo>
                      <a:lnTo>
                        <a:pt x="346" y="468"/>
                      </a:lnTo>
                      <a:lnTo>
                        <a:pt x="269" y="391"/>
                      </a:lnTo>
                      <a:lnTo>
                        <a:pt x="269" y="325"/>
                      </a:lnTo>
                      <a:lnTo>
                        <a:pt x="478" y="138"/>
                      </a:lnTo>
                      <a:lnTo>
                        <a:pt x="478" y="94"/>
                      </a:lnTo>
                      <a:lnTo>
                        <a:pt x="418" y="94"/>
                      </a:lnTo>
                      <a:lnTo>
                        <a:pt x="313" y="0"/>
                      </a:lnTo>
                      <a:lnTo>
                        <a:pt x="214" y="0"/>
                      </a:lnTo>
                      <a:lnTo>
                        <a:pt x="247" y="33"/>
                      </a:lnTo>
                      <a:lnTo>
                        <a:pt x="247" y="121"/>
                      </a:lnTo>
                      <a:lnTo>
                        <a:pt x="192" y="176"/>
                      </a:lnTo>
                      <a:lnTo>
                        <a:pt x="143" y="176"/>
                      </a:lnTo>
                      <a:lnTo>
                        <a:pt x="104" y="143"/>
                      </a:lnTo>
                      <a:lnTo>
                        <a:pt x="33" y="215"/>
                      </a:lnTo>
                      <a:lnTo>
                        <a:pt x="33" y="264"/>
                      </a:lnTo>
                      <a:lnTo>
                        <a:pt x="0" y="286"/>
                      </a:lnTo>
                      <a:lnTo>
                        <a:pt x="0" y="402"/>
                      </a:lnTo>
                      <a:lnTo>
                        <a:pt x="33" y="402"/>
                      </a:lnTo>
                      <a:lnTo>
                        <a:pt x="33" y="418"/>
                      </a:lnTo>
                      <a:lnTo>
                        <a:pt x="33" y="418"/>
                      </a:lnTo>
                      <a:close/>
                    </a:path>
                  </a:pathLst>
                </a:custGeom>
                <a:solidFill>
                  <a:schemeClr val="bg1">
                    <a:lumMod val="75000"/>
                  </a:schemeClr>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dirty="0">
                    <a:solidFill>
                      <a:prstClr val="black"/>
                    </a:solidFill>
                    <a:latin typeface="Calibri"/>
                  </a:endParaRPr>
                </a:p>
              </p:txBody>
            </p:sp>
            <p:sp>
              <p:nvSpPr>
                <p:cNvPr id="42" name="Freeform 14">
                  <a:extLst>
                    <a:ext uri="{FF2B5EF4-FFF2-40B4-BE49-F238E27FC236}">
                      <a16:creationId xmlns:a16="http://schemas.microsoft.com/office/drawing/2014/main" id="{9AD978C8-C50F-4825-92B0-5294A81332CD}"/>
                    </a:ext>
                  </a:extLst>
                </p:cNvPr>
                <p:cNvSpPr>
                  <a:spLocks/>
                </p:cNvSpPr>
                <p:nvPr/>
              </p:nvSpPr>
              <p:spPr bwMode="auto">
                <a:xfrm>
                  <a:off x="6291496" y="4233262"/>
                  <a:ext cx="458572" cy="753179"/>
                </a:xfrm>
                <a:custGeom>
                  <a:avLst/>
                  <a:gdLst>
                    <a:gd name="T0" fmla="*/ 105 w 264"/>
                    <a:gd name="T1" fmla="*/ 374 h 434"/>
                    <a:gd name="T2" fmla="*/ 132 w 264"/>
                    <a:gd name="T3" fmla="*/ 374 h 434"/>
                    <a:gd name="T4" fmla="*/ 132 w 264"/>
                    <a:gd name="T5" fmla="*/ 352 h 434"/>
                    <a:gd name="T6" fmla="*/ 154 w 264"/>
                    <a:gd name="T7" fmla="*/ 352 h 434"/>
                    <a:gd name="T8" fmla="*/ 176 w 264"/>
                    <a:gd name="T9" fmla="*/ 374 h 434"/>
                    <a:gd name="T10" fmla="*/ 176 w 264"/>
                    <a:gd name="T11" fmla="*/ 423 h 434"/>
                    <a:gd name="T12" fmla="*/ 209 w 264"/>
                    <a:gd name="T13" fmla="*/ 423 h 434"/>
                    <a:gd name="T14" fmla="*/ 209 w 264"/>
                    <a:gd name="T15" fmla="*/ 374 h 434"/>
                    <a:gd name="T16" fmla="*/ 237 w 264"/>
                    <a:gd name="T17" fmla="*/ 352 h 434"/>
                    <a:gd name="T18" fmla="*/ 237 w 264"/>
                    <a:gd name="T19" fmla="*/ 319 h 434"/>
                    <a:gd name="T20" fmla="*/ 264 w 264"/>
                    <a:gd name="T21" fmla="*/ 319 h 434"/>
                    <a:gd name="T22" fmla="*/ 264 w 264"/>
                    <a:gd name="T23" fmla="*/ 291 h 434"/>
                    <a:gd name="T24" fmla="*/ 242 w 264"/>
                    <a:gd name="T25" fmla="*/ 275 h 434"/>
                    <a:gd name="T26" fmla="*/ 242 w 264"/>
                    <a:gd name="T27" fmla="*/ 192 h 434"/>
                    <a:gd name="T28" fmla="*/ 209 w 264"/>
                    <a:gd name="T29" fmla="*/ 165 h 434"/>
                    <a:gd name="T30" fmla="*/ 237 w 264"/>
                    <a:gd name="T31" fmla="*/ 143 h 434"/>
                    <a:gd name="T32" fmla="*/ 237 w 264"/>
                    <a:gd name="T33" fmla="*/ 115 h 434"/>
                    <a:gd name="T34" fmla="*/ 182 w 264"/>
                    <a:gd name="T35" fmla="*/ 66 h 434"/>
                    <a:gd name="T36" fmla="*/ 132 w 264"/>
                    <a:gd name="T37" fmla="*/ 66 h 434"/>
                    <a:gd name="T38" fmla="*/ 132 w 264"/>
                    <a:gd name="T39" fmla="*/ 0 h 434"/>
                    <a:gd name="T40" fmla="*/ 61 w 264"/>
                    <a:gd name="T41" fmla="*/ 0 h 434"/>
                    <a:gd name="T42" fmla="*/ 61 w 264"/>
                    <a:gd name="T43" fmla="*/ 93 h 434"/>
                    <a:gd name="T44" fmla="*/ 11 w 264"/>
                    <a:gd name="T45" fmla="*/ 93 h 434"/>
                    <a:gd name="T46" fmla="*/ 0 w 264"/>
                    <a:gd name="T47" fmla="*/ 104 h 434"/>
                    <a:gd name="T48" fmla="*/ 0 w 264"/>
                    <a:gd name="T49" fmla="*/ 192 h 434"/>
                    <a:gd name="T50" fmla="*/ 77 w 264"/>
                    <a:gd name="T51" fmla="*/ 264 h 434"/>
                    <a:gd name="T52" fmla="*/ 77 w 264"/>
                    <a:gd name="T53" fmla="*/ 280 h 434"/>
                    <a:gd name="T54" fmla="*/ 66 w 264"/>
                    <a:gd name="T55" fmla="*/ 291 h 434"/>
                    <a:gd name="T56" fmla="*/ 66 w 264"/>
                    <a:gd name="T57" fmla="*/ 341 h 434"/>
                    <a:gd name="T58" fmla="*/ 22 w 264"/>
                    <a:gd name="T59" fmla="*/ 379 h 434"/>
                    <a:gd name="T60" fmla="*/ 22 w 264"/>
                    <a:gd name="T61" fmla="*/ 401 h 434"/>
                    <a:gd name="T62" fmla="*/ 55 w 264"/>
                    <a:gd name="T63" fmla="*/ 434 h 434"/>
                    <a:gd name="T64" fmla="*/ 105 w 264"/>
                    <a:gd name="T65" fmla="*/ 396 h 434"/>
                    <a:gd name="T66" fmla="*/ 105 w 264"/>
                    <a:gd name="T67" fmla="*/ 374 h 434"/>
                    <a:gd name="T68" fmla="*/ 105 w 264"/>
                    <a:gd name="T69" fmla="*/ 37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 h="434">
                      <a:moveTo>
                        <a:pt x="105" y="374"/>
                      </a:moveTo>
                      <a:lnTo>
                        <a:pt x="132" y="374"/>
                      </a:lnTo>
                      <a:lnTo>
                        <a:pt x="132" y="352"/>
                      </a:lnTo>
                      <a:lnTo>
                        <a:pt x="154" y="352"/>
                      </a:lnTo>
                      <a:lnTo>
                        <a:pt x="176" y="374"/>
                      </a:lnTo>
                      <a:lnTo>
                        <a:pt x="176" y="423"/>
                      </a:lnTo>
                      <a:lnTo>
                        <a:pt x="209" y="423"/>
                      </a:lnTo>
                      <a:lnTo>
                        <a:pt x="209" y="374"/>
                      </a:lnTo>
                      <a:lnTo>
                        <a:pt x="237" y="352"/>
                      </a:lnTo>
                      <a:lnTo>
                        <a:pt x="237" y="319"/>
                      </a:lnTo>
                      <a:lnTo>
                        <a:pt x="264" y="319"/>
                      </a:lnTo>
                      <a:lnTo>
                        <a:pt x="264" y="291"/>
                      </a:lnTo>
                      <a:lnTo>
                        <a:pt x="242" y="275"/>
                      </a:lnTo>
                      <a:lnTo>
                        <a:pt x="242" y="192"/>
                      </a:lnTo>
                      <a:lnTo>
                        <a:pt x="209" y="165"/>
                      </a:lnTo>
                      <a:lnTo>
                        <a:pt x="237" y="143"/>
                      </a:lnTo>
                      <a:lnTo>
                        <a:pt x="237" y="115"/>
                      </a:lnTo>
                      <a:lnTo>
                        <a:pt x="182" y="66"/>
                      </a:lnTo>
                      <a:lnTo>
                        <a:pt x="132" y="66"/>
                      </a:lnTo>
                      <a:lnTo>
                        <a:pt x="132" y="0"/>
                      </a:lnTo>
                      <a:lnTo>
                        <a:pt x="61" y="0"/>
                      </a:lnTo>
                      <a:lnTo>
                        <a:pt x="61" y="93"/>
                      </a:lnTo>
                      <a:lnTo>
                        <a:pt x="11" y="93"/>
                      </a:lnTo>
                      <a:lnTo>
                        <a:pt x="0" y="104"/>
                      </a:lnTo>
                      <a:lnTo>
                        <a:pt x="0" y="192"/>
                      </a:lnTo>
                      <a:lnTo>
                        <a:pt x="77" y="264"/>
                      </a:lnTo>
                      <a:lnTo>
                        <a:pt x="77" y="280"/>
                      </a:lnTo>
                      <a:lnTo>
                        <a:pt x="66" y="291"/>
                      </a:lnTo>
                      <a:lnTo>
                        <a:pt x="66" y="341"/>
                      </a:lnTo>
                      <a:lnTo>
                        <a:pt x="22" y="379"/>
                      </a:lnTo>
                      <a:lnTo>
                        <a:pt x="22" y="401"/>
                      </a:lnTo>
                      <a:lnTo>
                        <a:pt x="55" y="434"/>
                      </a:lnTo>
                      <a:lnTo>
                        <a:pt x="105" y="396"/>
                      </a:lnTo>
                      <a:lnTo>
                        <a:pt x="105" y="374"/>
                      </a:lnTo>
                      <a:lnTo>
                        <a:pt x="105" y="374"/>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43" name="Freeform 17">
                  <a:extLst>
                    <a:ext uri="{FF2B5EF4-FFF2-40B4-BE49-F238E27FC236}">
                      <a16:creationId xmlns:a16="http://schemas.microsoft.com/office/drawing/2014/main" id="{E1D64442-6232-4485-A01E-D4428E0F02CA}"/>
                    </a:ext>
                  </a:extLst>
                </p:cNvPr>
                <p:cNvSpPr>
                  <a:spLocks/>
                </p:cNvSpPr>
                <p:nvPr/>
              </p:nvSpPr>
              <p:spPr bwMode="auto">
                <a:xfrm>
                  <a:off x="7658528" y="4691417"/>
                  <a:ext cx="429044" cy="439066"/>
                </a:xfrm>
                <a:custGeom>
                  <a:avLst/>
                  <a:gdLst>
                    <a:gd name="T0" fmla="*/ 99 w 247"/>
                    <a:gd name="T1" fmla="*/ 236 h 253"/>
                    <a:gd name="T2" fmla="*/ 99 w 247"/>
                    <a:gd name="T3" fmla="*/ 214 h 253"/>
                    <a:gd name="T4" fmla="*/ 154 w 247"/>
                    <a:gd name="T5" fmla="*/ 154 h 253"/>
                    <a:gd name="T6" fmla="*/ 154 w 247"/>
                    <a:gd name="T7" fmla="*/ 115 h 253"/>
                    <a:gd name="T8" fmla="*/ 181 w 247"/>
                    <a:gd name="T9" fmla="*/ 115 h 253"/>
                    <a:gd name="T10" fmla="*/ 181 w 247"/>
                    <a:gd name="T11" fmla="*/ 77 h 253"/>
                    <a:gd name="T12" fmla="*/ 203 w 247"/>
                    <a:gd name="T13" fmla="*/ 55 h 253"/>
                    <a:gd name="T14" fmla="*/ 247 w 247"/>
                    <a:gd name="T15" fmla="*/ 55 h 253"/>
                    <a:gd name="T16" fmla="*/ 209 w 247"/>
                    <a:gd name="T17" fmla="*/ 27 h 253"/>
                    <a:gd name="T18" fmla="*/ 209 w 247"/>
                    <a:gd name="T19" fmla="*/ 0 h 253"/>
                    <a:gd name="T20" fmla="*/ 198 w 247"/>
                    <a:gd name="T21" fmla="*/ 0 h 253"/>
                    <a:gd name="T22" fmla="*/ 181 w 247"/>
                    <a:gd name="T23" fmla="*/ 16 h 253"/>
                    <a:gd name="T24" fmla="*/ 126 w 247"/>
                    <a:gd name="T25" fmla="*/ 16 h 253"/>
                    <a:gd name="T26" fmla="*/ 126 w 247"/>
                    <a:gd name="T27" fmla="*/ 55 h 253"/>
                    <a:gd name="T28" fmla="*/ 55 w 247"/>
                    <a:gd name="T29" fmla="*/ 115 h 253"/>
                    <a:gd name="T30" fmla="*/ 16 w 247"/>
                    <a:gd name="T31" fmla="*/ 115 h 253"/>
                    <a:gd name="T32" fmla="*/ 0 w 247"/>
                    <a:gd name="T33" fmla="*/ 126 h 253"/>
                    <a:gd name="T34" fmla="*/ 0 w 247"/>
                    <a:gd name="T35" fmla="*/ 148 h 253"/>
                    <a:gd name="T36" fmla="*/ 44 w 247"/>
                    <a:gd name="T37" fmla="*/ 192 h 253"/>
                    <a:gd name="T38" fmla="*/ 44 w 247"/>
                    <a:gd name="T39" fmla="*/ 253 h 253"/>
                    <a:gd name="T40" fmla="*/ 82 w 247"/>
                    <a:gd name="T41" fmla="*/ 253 h 253"/>
                    <a:gd name="T42" fmla="*/ 99 w 247"/>
                    <a:gd name="T43" fmla="*/ 236 h 253"/>
                    <a:gd name="T44" fmla="*/ 99 w 247"/>
                    <a:gd name="T45" fmla="*/ 23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7" h="253">
                      <a:moveTo>
                        <a:pt x="99" y="236"/>
                      </a:moveTo>
                      <a:lnTo>
                        <a:pt x="99" y="214"/>
                      </a:lnTo>
                      <a:lnTo>
                        <a:pt x="154" y="154"/>
                      </a:lnTo>
                      <a:lnTo>
                        <a:pt x="154" y="115"/>
                      </a:lnTo>
                      <a:lnTo>
                        <a:pt x="181" y="115"/>
                      </a:lnTo>
                      <a:lnTo>
                        <a:pt x="181" y="77"/>
                      </a:lnTo>
                      <a:lnTo>
                        <a:pt x="203" y="55"/>
                      </a:lnTo>
                      <a:lnTo>
                        <a:pt x="247" y="55"/>
                      </a:lnTo>
                      <a:lnTo>
                        <a:pt x="209" y="27"/>
                      </a:lnTo>
                      <a:lnTo>
                        <a:pt x="209" y="0"/>
                      </a:lnTo>
                      <a:lnTo>
                        <a:pt x="198" y="0"/>
                      </a:lnTo>
                      <a:lnTo>
                        <a:pt x="181" y="16"/>
                      </a:lnTo>
                      <a:lnTo>
                        <a:pt x="126" y="16"/>
                      </a:lnTo>
                      <a:lnTo>
                        <a:pt x="126" y="55"/>
                      </a:lnTo>
                      <a:lnTo>
                        <a:pt x="55" y="115"/>
                      </a:lnTo>
                      <a:lnTo>
                        <a:pt x="16" y="115"/>
                      </a:lnTo>
                      <a:lnTo>
                        <a:pt x="0" y="126"/>
                      </a:lnTo>
                      <a:lnTo>
                        <a:pt x="0" y="148"/>
                      </a:lnTo>
                      <a:lnTo>
                        <a:pt x="44" y="192"/>
                      </a:lnTo>
                      <a:lnTo>
                        <a:pt x="44" y="253"/>
                      </a:lnTo>
                      <a:lnTo>
                        <a:pt x="82" y="253"/>
                      </a:lnTo>
                      <a:lnTo>
                        <a:pt x="99" y="236"/>
                      </a:lnTo>
                      <a:lnTo>
                        <a:pt x="99" y="236"/>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dirty="0">
                    <a:solidFill>
                      <a:prstClr val="black"/>
                    </a:solidFill>
                    <a:latin typeface="Calibri"/>
                  </a:endParaRPr>
                </a:p>
              </p:txBody>
            </p:sp>
            <p:sp>
              <p:nvSpPr>
                <p:cNvPr id="44" name="Freeform 18">
                  <a:extLst>
                    <a:ext uri="{FF2B5EF4-FFF2-40B4-BE49-F238E27FC236}">
                      <a16:creationId xmlns:a16="http://schemas.microsoft.com/office/drawing/2014/main" id="{D4B551E4-27F1-4884-85D0-87D61A58A8C7}"/>
                    </a:ext>
                  </a:extLst>
                </p:cNvPr>
                <p:cNvSpPr>
                  <a:spLocks/>
                </p:cNvSpPr>
                <p:nvPr/>
              </p:nvSpPr>
              <p:spPr bwMode="auto">
                <a:xfrm>
                  <a:off x="8212636" y="4462340"/>
                  <a:ext cx="1422617" cy="1508094"/>
                </a:xfrm>
                <a:custGeom>
                  <a:avLst/>
                  <a:gdLst>
                    <a:gd name="T0" fmla="*/ 588 w 819"/>
                    <a:gd name="T1" fmla="*/ 588 h 869"/>
                    <a:gd name="T2" fmla="*/ 473 w 819"/>
                    <a:gd name="T3" fmla="*/ 588 h 869"/>
                    <a:gd name="T4" fmla="*/ 473 w 819"/>
                    <a:gd name="T5" fmla="*/ 599 h 869"/>
                    <a:gd name="T6" fmla="*/ 440 w 819"/>
                    <a:gd name="T7" fmla="*/ 599 h 869"/>
                    <a:gd name="T8" fmla="*/ 440 w 819"/>
                    <a:gd name="T9" fmla="*/ 572 h 869"/>
                    <a:gd name="T10" fmla="*/ 302 w 819"/>
                    <a:gd name="T11" fmla="*/ 445 h 869"/>
                    <a:gd name="T12" fmla="*/ 302 w 819"/>
                    <a:gd name="T13" fmla="*/ 330 h 869"/>
                    <a:gd name="T14" fmla="*/ 170 w 819"/>
                    <a:gd name="T15" fmla="*/ 209 h 869"/>
                    <a:gd name="T16" fmla="*/ 170 w 819"/>
                    <a:gd name="T17" fmla="*/ 148 h 869"/>
                    <a:gd name="T18" fmla="*/ 137 w 819"/>
                    <a:gd name="T19" fmla="*/ 148 h 869"/>
                    <a:gd name="T20" fmla="*/ 137 w 819"/>
                    <a:gd name="T21" fmla="*/ 88 h 869"/>
                    <a:gd name="T22" fmla="*/ 170 w 819"/>
                    <a:gd name="T23" fmla="*/ 115 h 869"/>
                    <a:gd name="T24" fmla="*/ 170 w 819"/>
                    <a:gd name="T25" fmla="*/ 55 h 869"/>
                    <a:gd name="T26" fmla="*/ 115 w 819"/>
                    <a:gd name="T27" fmla="*/ 0 h 869"/>
                    <a:gd name="T28" fmla="*/ 93 w 819"/>
                    <a:gd name="T29" fmla="*/ 0 h 869"/>
                    <a:gd name="T30" fmla="*/ 71 w 819"/>
                    <a:gd name="T31" fmla="*/ 16 h 869"/>
                    <a:gd name="T32" fmla="*/ 38 w 819"/>
                    <a:gd name="T33" fmla="*/ 16 h 869"/>
                    <a:gd name="T34" fmla="*/ 0 w 819"/>
                    <a:gd name="T35" fmla="*/ 55 h 869"/>
                    <a:gd name="T36" fmla="*/ 0 w 819"/>
                    <a:gd name="T37" fmla="*/ 154 h 869"/>
                    <a:gd name="T38" fmla="*/ 49 w 819"/>
                    <a:gd name="T39" fmla="*/ 187 h 869"/>
                    <a:gd name="T40" fmla="*/ 49 w 819"/>
                    <a:gd name="T41" fmla="*/ 231 h 869"/>
                    <a:gd name="T42" fmla="*/ 11 w 819"/>
                    <a:gd name="T43" fmla="*/ 264 h 869"/>
                    <a:gd name="T44" fmla="*/ 11 w 819"/>
                    <a:gd name="T45" fmla="*/ 297 h 869"/>
                    <a:gd name="T46" fmla="*/ 60 w 819"/>
                    <a:gd name="T47" fmla="*/ 297 h 869"/>
                    <a:gd name="T48" fmla="*/ 88 w 819"/>
                    <a:gd name="T49" fmla="*/ 264 h 869"/>
                    <a:gd name="T50" fmla="*/ 137 w 819"/>
                    <a:gd name="T51" fmla="*/ 313 h 869"/>
                    <a:gd name="T52" fmla="*/ 137 w 819"/>
                    <a:gd name="T53" fmla="*/ 352 h 869"/>
                    <a:gd name="T54" fmla="*/ 209 w 819"/>
                    <a:gd name="T55" fmla="*/ 352 h 869"/>
                    <a:gd name="T56" fmla="*/ 209 w 819"/>
                    <a:gd name="T57" fmla="*/ 401 h 869"/>
                    <a:gd name="T58" fmla="*/ 165 w 819"/>
                    <a:gd name="T59" fmla="*/ 445 h 869"/>
                    <a:gd name="T60" fmla="*/ 165 w 819"/>
                    <a:gd name="T61" fmla="*/ 500 h 869"/>
                    <a:gd name="T62" fmla="*/ 236 w 819"/>
                    <a:gd name="T63" fmla="*/ 500 h 869"/>
                    <a:gd name="T64" fmla="*/ 236 w 819"/>
                    <a:gd name="T65" fmla="*/ 528 h 869"/>
                    <a:gd name="T66" fmla="*/ 214 w 819"/>
                    <a:gd name="T67" fmla="*/ 528 h 869"/>
                    <a:gd name="T68" fmla="*/ 214 w 819"/>
                    <a:gd name="T69" fmla="*/ 588 h 869"/>
                    <a:gd name="T70" fmla="*/ 253 w 819"/>
                    <a:gd name="T71" fmla="*/ 627 h 869"/>
                    <a:gd name="T72" fmla="*/ 313 w 819"/>
                    <a:gd name="T73" fmla="*/ 627 h 869"/>
                    <a:gd name="T74" fmla="*/ 451 w 819"/>
                    <a:gd name="T75" fmla="*/ 748 h 869"/>
                    <a:gd name="T76" fmla="*/ 451 w 819"/>
                    <a:gd name="T77" fmla="*/ 792 h 869"/>
                    <a:gd name="T78" fmla="*/ 495 w 819"/>
                    <a:gd name="T79" fmla="*/ 792 h 869"/>
                    <a:gd name="T80" fmla="*/ 528 w 819"/>
                    <a:gd name="T81" fmla="*/ 759 h 869"/>
                    <a:gd name="T82" fmla="*/ 528 w 819"/>
                    <a:gd name="T83" fmla="*/ 803 h 869"/>
                    <a:gd name="T84" fmla="*/ 599 w 819"/>
                    <a:gd name="T85" fmla="*/ 869 h 869"/>
                    <a:gd name="T86" fmla="*/ 742 w 819"/>
                    <a:gd name="T87" fmla="*/ 869 h 869"/>
                    <a:gd name="T88" fmla="*/ 819 w 819"/>
                    <a:gd name="T89" fmla="*/ 797 h 869"/>
                    <a:gd name="T90" fmla="*/ 698 w 819"/>
                    <a:gd name="T91" fmla="*/ 682 h 869"/>
                    <a:gd name="T92" fmla="*/ 588 w 819"/>
                    <a:gd name="T93" fmla="*/ 588 h 869"/>
                    <a:gd name="T94" fmla="*/ 588 w 819"/>
                    <a:gd name="T95" fmla="*/ 58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9" h="869">
                      <a:moveTo>
                        <a:pt x="588" y="588"/>
                      </a:moveTo>
                      <a:lnTo>
                        <a:pt x="473" y="588"/>
                      </a:lnTo>
                      <a:lnTo>
                        <a:pt x="473" y="599"/>
                      </a:lnTo>
                      <a:lnTo>
                        <a:pt x="440" y="599"/>
                      </a:lnTo>
                      <a:lnTo>
                        <a:pt x="440" y="572"/>
                      </a:lnTo>
                      <a:lnTo>
                        <a:pt x="302" y="445"/>
                      </a:lnTo>
                      <a:lnTo>
                        <a:pt x="302" y="330"/>
                      </a:lnTo>
                      <a:lnTo>
                        <a:pt x="170" y="209"/>
                      </a:lnTo>
                      <a:lnTo>
                        <a:pt x="170" y="148"/>
                      </a:lnTo>
                      <a:lnTo>
                        <a:pt x="137" y="148"/>
                      </a:lnTo>
                      <a:lnTo>
                        <a:pt x="137" y="88"/>
                      </a:lnTo>
                      <a:lnTo>
                        <a:pt x="170" y="115"/>
                      </a:lnTo>
                      <a:lnTo>
                        <a:pt x="170" y="55"/>
                      </a:lnTo>
                      <a:lnTo>
                        <a:pt x="115" y="0"/>
                      </a:lnTo>
                      <a:lnTo>
                        <a:pt x="93" y="0"/>
                      </a:lnTo>
                      <a:lnTo>
                        <a:pt x="71" y="16"/>
                      </a:lnTo>
                      <a:lnTo>
                        <a:pt x="38" y="16"/>
                      </a:lnTo>
                      <a:lnTo>
                        <a:pt x="0" y="55"/>
                      </a:lnTo>
                      <a:lnTo>
                        <a:pt x="0" y="154"/>
                      </a:lnTo>
                      <a:lnTo>
                        <a:pt x="49" y="187"/>
                      </a:lnTo>
                      <a:lnTo>
                        <a:pt x="49" y="231"/>
                      </a:lnTo>
                      <a:lnTo>
                        <a:pt x="11" y="264"/>
                      </a:lnTo>
                      <a:lnTo>
                        <a:pt x="11" y="297"/>
                      </a:lnTo>
                      <a:lnTo>
                        <a:pt x="60" y="297"/>
                      </a:lnTo>
                      <a:lnTo>
                        <a:pt x="88" y="264"/>
                      </a:lnTo>
                      <a:lnTo>
                        <a:pt x="137" y="313"/>
                      </a:lnTo>
                      <a:lnTo>
                        <a:pt x="137" y="352"/>
                      </a:lnTo>
                      <a:lnTo>
                        <a:pt x="209" y="352"/>
                      </a:lnTo>
                      <a:lnTo>
                        <a:pt x="209" y="401"/>
                      </a:lnTo>
                      <a:lnTo>
                        <a:pt x="165" y="445"/>
                      </a:lnTo>
                      <a:lnTo>
                        <a:pt x="165" y="500"/>
                      </a:lnTo>
                      <a:lnTo>
                        <a:pt x="236" y="500"/>
                      </a:lnTo>
                      <a:lnTo>
                        <a:pt x="236" y="528"/>
                      </a:lnTo>
                      <a:lnTo>
                        <a:pt x="214" y="528"/>
                      </a:lnTo>
                      <a:lnTo>
                        <a:pt x="214" y="588"/>
                      </a:lnTo>
                      <a:lnTo>
                        <a:pt x="253" y="627"/>
                      </a:lnTo>
                      <a:lnTo>
                        <a:pt x="313" y="627"/>
                      </a:lnTo>
                      <a:lnTo>
                        <a:pt x="451" y="748"/>
                      </a:lnTo>
                      <a:lnTo>
                        <a:pt x="451" y="792"/>
                      </a:lnTo>
                      <a:lnTo>
                        <a:pt x="495" y="792"/>
                      </a:lnTo>
                      <a:lnTo>
                        <a:pt x="528" y="759"/>
                      </a:lnTo>
                      <a:lnTo>
                        <a:pt x="528" y="803"/>
                      </a:lnTo>
                      <a:lnTo>
                        <a:pt x="599" y="869"/>
                      </a:lnTo>
                      <a:lnTo>
                        <a:pt x="742" y="869"/>
                      </a:lnTo>
                      <a:lnTo>
                        <a:pt x="819" y="797"/>
                      </a:lnTo>
                      <a:lnTo>
                        <a:pt x="698" y="682"/>
                      </a:lnTo>
                      <a:lnTo>
                        <a:pt x="588" y="588"/>
                      </a:lnTo>
                      <a:lnTo>
                        <a:pt x="588" y="588"/>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45" name="Freeform 19">
                  <a:extLst>
                    <a:ext uri="{FF2B5EF4-FFF2-40B4-BE49-F238E27FC236}">
                      <a16:creationId xmlns:a16="http://schemas.microsoft.com/office/drawing/2014/main" id="{71309E2D-53A9-4B96-A133-031ABFA06263}"/>
                    </a:ext>
                  </a:extLst>
                </p:cNvPr>
                <p:cNvSpPr>
                  <a:spLocks/>
                </p:cNvSpPr>
                <p:nvPr/>
              </p:nvSpPr>
              <p:spPr bwMode="auto">
                <a:xfrm>
                  <a:off x="7227748" y="5512278"/>
                  <a:ext cx="1165539" cy="782682"/>
                </a:xfrm>
                <a:custGeom>
                  <a:avLst/>
                  <a:gdLst>
                    <a:gd name="T0" fmla="*/ 237 w 671"/>
                    <a:gd name="T1" fmla="*/ 38 h 451"/>
                    <a:gd name="T2" fmla="*/ 264 w 671"/>
                    <a:gd name="T3" fmla="*/ 60 h 451"/>
                    <a:gd name="T4" fmla="*/ 264 w 671"/>
                    <a:gd name="T5" fmla="*/ 82 h 451"/>
                    <a:gd name="T6" fmla="*/ 226 w 671"/>
                    <a:gd name="T7" fmla="*/ 82 h 451"/>
                    <a:gd name="T8" fmla="*/ 193 w 671"/>
                    <a:gd name="T9" fmla="*/ 60 h 451"/>
                    <a:gd name="T10" fmla="*/ 28 w 671"/>
                    <a:gd name="T11" fmla="*/ 60 h 451"/>
                    <a:gd name="T12" fmla="*/ 28 w 671"/>
                    <a:gd name="T13" fmla="*/ 77 h 451"/>
                    <a:gd name="T14" fmla="*/ 44 w 671"/>
                    <a:gd name="T15" fmla="*/ 77 h 451"/>
                    <a:gd name="T16" fmla="*/ 44 w 671"/>
                    <a:gd name="T17" fmla="*/ 104 h 451"/>
                    <a:gd name="T18" fmla="*/ 22 w 671"/>
                    <a:gd name="T19" fmla="*/ 121 h 451"/>
                    <a:gd name="T20" fmla="*/ 0 w 671"/>
                    <a:gd name="T21" fmla="*/ 121 h 451"/>
                    <a:gd name="T22" fmla="*/ 0 w 671"/>
                    <a:gd name="T23" fmla="*/ 176 h 451"/>
                    <a:gd name="T24" fmla="*/ 44 w 671"/>
                    <a:gd name="T25" fmla="*/ 176 h 451"/>
                    <a:gd name="T26" fmla="*/ 198 w 671"/>
                    <a:gd name="T27" fmla="*/ 324 h 451"/>
                    <a:gd name="T28" fmla="*/ 330 w 671"/>
                    <a:gd name="T29" fmla="*/ 324 h 451"/>
                    <a:gd name="T30" fmla="*/ 380 w 671"/>
                    <a:gd name="T31" fmla="*/ 374 h 451"/>
                    <a:gd name="T32" fmla="*/ 446 w 671"/>
                    <a:gd name="T33" fmla="*/ 374 h 451"/>
                    <a:gd name="T34" fmla="*/ 462 w 671"/>
                    <a:gd name="T35" fmla="*/ 396 h 451"/>
                    <a:gd name="T36" fmla="*/ 545 w 671"/>
                    <a:gd name="T37" fmla="*/ 396 h 451"/>
                    <a:gd name="T38" fmla="*/ 605 w 671"/>
                    <a:gd name="T39" fmla="*/ 451 h 451"/>
                    <a:gd name="T40" fmla="*/ 644 w 671"/>
                    <a:gd name="T41" fmla="*/ 451 h 451"/>
                    <a:gd name="T42" fmla="*/ 644 w 671"/>
                    <a:gd name="T43" fmla="*/ 390 h 451"/>
                    <a:gd name="T44" fmla="*/ 671 w 671"/>
                    <a:gd name="T45" fmla="*/ 363 h 451"/>
                    <a:gd name="T46" fmla="*/ 671 w 671"/>
                    <a:gd name="T47" fmla="*/ 291 h 451"/>
                    <a:gd name="T48" fmla="*/ 655 w 671"/>
                    <a:gd name="T49" fmla="*/ 269 h 451"/>
                    <a:gd name="T50" fmla="*/ 655 w 671"/>
                    <a:gd name="T51" fmla="*/ 154 h 451"/>
                    <a:gd name="T52" fmla="*/ 616 w 671"/>
                    <a:gd name="T53" fmla="*/ 115 h 451"/>
                    <a:gd name="T54" fmla="*/ 517 w 671"/>
                    <a:gd name="T55" fmla="*/ 115 h 451"/>
                    <a:gd name="T56" fmla="*/ 517 w 671"/>
                    <a:gd name="T57" fmla="*/ 93 h 451"/>
                    <a:gd name="T58" fmla="*/ 457 w 671"/>
                    <a:gd name="T59" fmla="*/ 38 h 451"/>
                    <a:gd name="T60" fmla="*/ 303 w 671"/>
                    <a:gd name="T61" fmla="*/ 38 h 451"/>
                    <a:gd name="T62" fmla="*/ 259 w 671"/>
                    <a:gd name="T63" fmla="*/ 0 h 451"/>
                    <a:gd name="T64" fmla="*/ 237 w 671"/>
                    <a:gd name="T65" fmla="*/ 16 h 451"/>
                    <a:gd name="T66" fmla="*/ 237 w 671"/>
                    <a:gd name="T67" fmla="*/ 38 h 451"/>
                    <a:gd name="T68" fmla="*/ 237 w 671"/>
                    <a:gd name="T69" fmla="*/ 3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1" h="451">
                      <a:moveTo>
                        <a:pt x="237" y="38"/>
                      </a:moveTo>
                      <a:lnTo>
                        <a:pt x="264" y="60"/>
                      </a:lnTo>
                      <a:lnTo>
                        <a:pt x="264" y="82"/>
                      </a:lnTo>
                      <a:lnTo>
                        <a:pt x="226" y="82"/>
                      </a:lnTo>
                      <a:lnTo>
                        <a:pt x="193" y="60"/>
                      </a:lnTo>
                      <a:lnTo>
                        <a:pt x="28" y="60"/>
                      </a:lnTo>
                      <a:lnTo>
                        <a:pt x="28" y="77"/>
                      </a:lnTo>
                      <a:lnTo>
                        <a:pt x="44" y="77"/>
                      </a:lnTo>
                      <a:lnTo>
                        <a:pt x="44" y="104"/>
                      </a:lnTo>
                      <a:lnTo>
                        <a:pt x="22" y="121"/>
                      </a:lnTo>
                      <a:lnTo>
                        <a:pt x="0" y="121"/>
                      </a:lnTo>
                      <a:lnTo>
                        <a:pt x="0" y="176"/>
                      </a:lnTo>
                      <a:lnTo>
                        <a:pt x="44" y="176"/>
                      </a:lnTo>
                      <a:lnTo>
                        <a:pt x="198" y="324"/>
                      </a:lnTo>
                      <a:lnTo>
                        <a:pt x="330" y="324"/>
                      </a:lnTo>
                      <a:lnTo>
                        <a:pt x="380" y="374"/>
                      </a:lnTo>
                      <a:lnTo>
                        <a:pt x="446" y="374"/>
                      </a:lnTo>
                      <a:lnTo>
                        <a:pt x="462" y="396"/>
                      </a:lnTo>
                      <a:lnTo>
                        <a:pt x="545" y="396"/>
                      </a:lnTo>
                      <a:lnTo>
                        <a:pt x="605" y="451"/>
                      </a:lnTo>
                      <a:lnTo>
                        <a:pt x="644" y="451"/>
                      </a:lnTo>
                      <a:lnTo>
                        <a:pt x="644" y="390"/>
                      </a:lnTo>
                      <a:lnTo>
                        <a:pt x="671" y="363"/>
                      </a:lnTo>
                      <a:lnTo>
                        <a:pt x="671" y="291"/>
                      </a:lnTo>
                      <a:lnTo>
                        <a:pt x="655" y="269"/>
                      </a:lnTo>
                      <a:lnTo>
                        <a:pt x="655" y="154"/>
                      </a:lnTo>
                      <a:lnTo>
                        <a:pt x="616" y="115"/>
                      </a:lnTo>
                      <a:lnTo>
                        <a:pt x="517" y="115"/>
                      </a:lnTo>
                      <a:lnTo>
                        <a:pt x="517" y="93"/>
                      </a:lnTo>
                      <a:lnTo>
                        <a:pt x="457" y="38"/>
                      </a:lnTo>
                      <a:lnTo>
                        <a:pt x="303" y="38"/>
                      </a:lnTo>
                      <a:lnTo>
                        <a:pt x="259" y="0"/>
                      </a:lnTo>
                      <a:lnTo>
                        <a:pt x="237" y="16"/>
                      </a:lnTo>
                      <a:lnTo>
                        <a:pt x="237" y="38"/>
                      </a:lnTo>
                      <a:lnTo>
                        <a:pt x="237" y="38"/>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46" name="Freeform 21">
                  <a:extLst>
                    <a:ext uri="{FF2B5EF4-FFF2-40B4-BE49-F238E27FC236}">
                      <a16:creationId xmlns:a16="http://schemas.microsoft.com/office/drawing/2014/main" id="{6C0DB42F-C376-46E6-9DF5-06E38051C121}"/>
                    </a:ext>
                  </a:extLst>
                </p:cNvPr>
                <p:cNvSpPr>
                  <a:spLocks/>
                </p:cNvSpPr>
                <p:nvPr/>
              </p:nvSpPr>
              <p:spPr bwMode="auto">
                <a:xfrm>
                  <a:off x="7677635" y="5062801"/>
                  <a:ext cx="535001" cy="515425"/>
                </a:xfrm>
                <a:custGeom>
                  <a:avLst/>
                  <a:gdLst>
                    <a:gd name="T0" fmla="*/ 286 w 308"/>
                    <a:gd name="T1" fmla="*/ 72 h 297"/>
                    <a:gd name="T2" fmla="*/ 264 w 308"/>
                    <a:gd name="T3" fmla="*/ 72 h 297"/>
                    <a:gd name="T4" fmla="*/ 247 w 308"/>
                    <a:gd name="T5" fmla="*/ 83 h 297"/>
                    <a:gd name="T6" fmla="*/ 236 w 308"/>
                    <a:gd name="T7" fmla="*/ 72 h 297"/>
                    <a:gd name="T8" fmla="*/ 236 w 308"/>
                    <a:gd name="T9" fmla="*/ 39 h 297"/>
                    <a:gd name="T10" fmla="*/ 165 w 308"/>
                    <a:gd name="T11" fmla="*/ 39 h 297"/>
                    <a:gd name="T12" fmla="*/ 121 w 308"/>
                    <a:gd name="T13" fmla="*/ 0 h 297"/>
                    <a:gd name="T14" fmla="*/ 88 w 308"/>
                    <a:gd name="T15" fmla="*/ 0 h 297"/>
                    <a:gd name="T16" fmla="*/ 88 w 308"/>
                    <a:gd name="T17" fmla="*/ 22 h 297"/>
                    <a:gd name="T18" fmla="*/ 71 w 308"/>
                    <a:gd name="T19" fmla="*/ 39 h 297"/>
                    <a:gd name="T20" fmla="*/ 71 w 308"/>
                    <a:gd name="T21" fmla="*/ 138 h 297"/>
                    <a:gd name="T22" fmla="*/ 33 w 308"/>
                    <a:gd name="T23" fmla="*/ 171 h 297"/>
                    <a:gd name="T24" fmla="*/ 33 w 308"/>
                    <a:gd name="T25" fmla="*/ 220 h 297"/>
                    <a:gd name="T26" fmla="*/ 0 w 308"/>
                    <a:gd name="T27" fmla="*/ 259 h 297"/>
                    <a:gd name="T28" fmla="*/ 44 w 308"/>
                    <a:gd name="T29" fmla="*/ 297 h 297"/>
                    <a:gd name="T30" fmla="*/ 110 w 308"/>
                    <a:gd name="T31" fmla="*/ 297 h 297"/>
                    <a:gd name="T32" fmla="*/ 198 w 308"/>
                    <a:gd name="T33" fmla="*/ 220 h 297"/>
                    <a:gd name="T34" fmla="*/ 198 w 308"/>
                    <a:gd name="T35" fmla="*/ 132 h 297"/>
                    <a:gd name="T36" fmla="*/ 214 w 308"/>
                    <a:gd name="T37" fmla="*/ 132 h 297"/>
                    <a:gd name="T38" fmla="*/ 242 w 308"/>
                    <a:gd name="T39" fmla="*/ 154 h 297"/>
                    <a:gd name="T40" fmla="*/ 242 w 308"/>
                    <a:gd name="T41" fmla="*/ 220 h 297"/>
                    <a:gd name="T42" fmla="*/ 297 w 308"/>
                    <a:gd name="T43" fmla="*/ 270 h 297"/>
                    <a:gd name="T44" fmla="*/ 297 w 308"/>
                    <a:gd name="T45" fmla="*/ 171 h 297"/>
                    <a:gd name="T46" fmla="*/ 297 w 308"/>
                    <a:gd name="T47" fmla="*/ 116 h 297"/>
                    <a:gd name="T48" fmla="*/ 308 w 308"/>
                    <a:gd name="T49" fmla="*/ 110 h 297"/>
                    <a:gd name="T50" fmla="*/ 308 w 308"/>
                    <a:gd name="T51" fmla="*/ 88 h 297"/>
                    <a:gd name="T52" fmla="*/ 286 w 308"/>
                    <a:gd name="T53" fmla="*/ 72 h 297"/>
                    <a:gd name="T54" fmla="*/ 286 w 308"/>
                    <a:gd name="T55" fmla="*/ 7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8" h="297">
                      <a:moveTo>
                        <a:pt x="286" y="72"/>
                      </a:moveTo>
                      <a:lnTo>
                        <a:pt x="264" y="72"/>
                      </a:lnTo>
                      <a:lnTo>
                        <a:pt x="247" y="83"/>
                      </a:lnTo>
                      <a:lnTo>
                        <a:pt x="236" y="72"/>
                      </a:lnTo>
                      <a:lnTo>
                        <a:pt x="236" y="39"/>
                      </a:lnTo>
                      <a:lnTo>
                        <a:pt x="165" y="39"/>
                      </a:lnTo>
                      <a:lnTo>
                        <a:pt x="121" y="0"/>
                      </a:lnTo>
                      <a:lnTo>
                        <a:pt x="88" y="0"/>
                      </a:lnTo>
                      <a:lnTo>
                        <a:pt x="88" y="22"/>
                      </a:lnTo>
                      <a:lnTo>
                        <a:pt x="71" y="39"/>
                      </a:lnTo>
                      <a:lnTo>
                        <a:pt x="71" y="138"/>
                      </a:lnTo>
                      <a:lnTo>
                        <a:pt x="33" y="171"/>
                      </a:lnTo>
                      <a:lnTo>
                        <a:pt x="33" y="220"/>
                      </a:lnTo>
                      <a:lnTo>
                        <a:pt x="0" y="259"/>
                      </a:lnTo>
                      <a:lnTo>
                        <a:pt x="44" y="297"/>
                      </a:lnTo>
                      <a:lnTo>
                        <a:pt x="110" y="297"/>
                      </a:lnTo>
                      <a:lnTo>
                        <a:pt x="198" y="220"/>
                      </a:lnTo>
                      <a:lnTo>
                        <a:pt x="198" y="132"/>
                      </a:lnTo>
                      <a:lnTo>
                        <a:pt x="214" y="132"/>
                      </a:lnTo>
                      <a:lnTo>
                        <a:pt x="242" y="154"/>
                      </a:lnTo>
                      <a:lnTo>
                        <a:pt x="242" y="220"/>
                      </a:lnTo>
                      <a:lnTo>
                        <a:pt x="297" y="270"/>
                      </a:lnTo>
                      <a:lnTo>
                        <a:pt x="297" y="171"/>
                      </a:lnTo>
                      <a:lnTo>
                        <a:pt x="297" y="116"/>
                      </a:lnTo>
                      <a:lnTo>
                        <a:pt x="308" y="110"/>
                      </a:lnTo>
                      <a:lnTo>
                        <a:pt x="308" y="88"/>
                      </a:lnTo>
                      <a:lnTo>
                        <a:pt x="286" y="72"/>
                      </a:lnTo>
                      <a:lnTo>
                        <a:pt x="286" y="72"/>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dirty="0">
                    <a:solidFill>
                      <a:prstClr val="black"/>
                    </a:solidFill>
                    <a:latin typeface="Calibri"/>
                  </a:endParaRPr>
                </a:p>
              </p:txBody>
            </p:sp>
            <p:sp>
              <p:nvSpPr>
                <p:cNvPr id="47" name="Freeform 22">
                  <a:extLst>
                    <a:ext uri="{FF2B5EF4-FFF2-40B4-BE49-F238E27FC236}">
                      <a16:creationId xmlns:a16="http://schemas.microsoft.com/office/drawing/2014/main" id="{C2B8BC32-D705-47FD-B77A-DEA58A64892C}"/>
                    </a:ext>
                  </a:extLst>
                </p:cNvPr>
                <p:cNvSpPr>
                  <a:spLocks/>
                </p:cNvSpPr>
                <p:nvPr/>
              </p:nvSpPr>
              <p:spPr bwMode="auto">
                <a:xfrm>
                  <a:off x="8021564" y="5291878"/>
                  <a:ext cx="76429" cy="152718"/>
                </a:xfrm>
                <a:custGeom>
                  <a:avLst/>
                  <a:gdLst>
                    <a:gd name="T0" fmla="*/ 0 w 44"/>
                    <a:gd name="T1" fmla="*/ 0 h 88"/>
                    <a:gd name="T2" fmla="*/ 0 w 44"/>
                    <a:gd name="T3" fmla="*/ 88 h 88"/>
                    <a:gd name="T4" fmla="*/ 44 w 44"/>
                    <a:gd name="T5" fmla="*/ 88 h 88"/>
                    <a:gd name="T6" fmla="*/ 44 w 44"/>
                    <a:gd name="T7" fmla="*/ 22 h 88"/>
                    <a:gd name="T8" fmla="*/ 16 w 44"/>
                    <a:gd name="T9" fmla="*/ 0 h 88"/>
                    <a:gd name="T10" fmla="*/ 0 w 44"/>
                    <a:gd name="T11" fmla="*/ 0 h 88"/>
                    <a:gd name="T12" fmla="*/ 0 w 44"/>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44" h="88">
                      <a:moveTo>
                        <a:pt x="0" y="0"/>
                      </a:moveTo>
                      <a:lnTo>
                        <a:pt x="0" y="88"/>
                      </a:lnTo>
                      <a:lnTo>
                        <a:pt x="44" y="88"/>
                      </a:lnTo>
                      <a:lnTo>
                        <a:pt x="44" y="22"/>
                      </a:lnTo>
                      <a:lnTo>
                        <a:pt x="16" y="0"/>
                      </a:lnTo>
                      <a:lnTo>
                        <a:pt x="0" y="0"/>
                      </a:lnTo>
                      <a:lnTo>
                        <a:pt x="0" y="0"/>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48" name="Freeform 23">
                  <a:extLst>
                    <a:ext uri="{FF2B5EF4-FFF2-40B4-BE49-F238E27FC236}">
                      <a16:creationId xmlns:a16="http://schemas.microsoft.com/office/drawing/2014/main" id="{7E954AD6-91FD-4AFC-B7D4-98E431F1F295}"/>
                    </a:ext>
                  </a:extLst>
                </p:cNvPr>
                <p:cNvSpPr>
                  <a:spLocks/>
                </p:cNvSpPr>
                <p:nvPr/>
              </p:nvSpPr>
              <p:spPr bwMode="auto">
                <a:xfrm>
                  <a:off x="8193530" y="5215519"/>
                  <a:ext cx="237972" cy="220401"/>
                </a:xfrm>
                <a:custGeom>
                  <a:avLst/>
                  <a:gdLst>
                    <a:gd name="T0" fmla="*/ 38 w 137"/>
                    <a:gd name="T1" fmla="*/ 28 h 127"/>
                    <a:gd name="T2" fmla="*/ 22 w 137"/>
                    <a:gd name="T3" fmla="*/ 28 h 127"/>
                    <a:gd name="T4" fmla="*/ 11 w 137"/>
                    <a:gd name="T5" fmla="*/ 22 h 127"/>
                    <a:gd name="T6" fmla="*/ 0 w 137"/>
                    <a:gd name="T7" fmla="*/ 28 h 127"/>
                    <a:gd name="T8" fmla="*/ 0 w 137"/>
                    <a:gd name="T9" fmla="*/ 83 h 127"/>
                    <a:gd name="T10" fmla="*/ 38 w 137"/>
                    <a:gd name="T11" fmla="*/ 83 h 127"/>
                    <a:gd name="T12" fmla="*/ 77 w 137"/>
                    <a:gd name="T13" fmla="*/ 127 h 127"/>
                    <a:gd name="T14" fmla="*/ 137 w 137"/>
                    <a:gd name="T15" fmla="*/ 77 h 127"/>
                    <a:gd name="T16" fmla="*/ 71 w 137"/>
                    <a:gd name="T17" fmla="*/ 0 h 127"/>
                    <a:gd name="T18" fmla="*/ 38 w 137"/>
                    <a:gd name="T19" fmla="*/ 28 h 127"/>
                    <a:gd name="T20" fmla="*/ 38 w 137"/>
                    <a:gd name="T21" fmla="*/ 2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27">
                      <a:moveTo>
                        <a:pt x="38" y="28"/>
                      </a:moveTo>
                      <a:lnTo>
                        <a:pt x="22" y="28"/>
                      </a:lnTo>
                      <a:lnTo>
                        <a:pt x="11" y="22"/>
                      </a:lnTo>
                      <a:lnTo>
                        <a:pt x="0" y="28"/>
                      </a:lnTo>
                      <a:lnTo>
                        <a:pt x="0" y="83"/>
                      </a:lnTo>
                      <a:lnTo>
                        <a:pt x="38" y="83"/>
                      </a:lnTo>
                      <a:lnTo>
                        <a:pt x="77" y="127"/>
                      </a:lnTo>
                      <a:lnTo>
                        <a:pt x="137" y="77"/>
                      </a:lnTo>
                      <a:lnTo>
                        <a:pt x="71" y="0"/>
                      </a:lnTo>
                      <a:lnTo>
                        <a:pt x="38" y="28"/>
                      </a:lnTo>
                      <a:lnTo>
                        <a:pt x="38" y="28"/>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49" name="Freeform 24">
                  <a:extLst>
                    <a:ext uri="{FF2B5EF4-FFF2-40B4-BE49-F238E27FC236}">
                      <a16:creationId xmlns:a16="http://schemas.microsoft.com/office/drawing/2014/main" id="{E2235B08-09AE-44B5-95A0-49099DF4C7F9}"/>
                    </a:ext>
                  </a:extLst>
                </p:cNvPr>
                <p:cNvSpPr>
                  <a:spLocks/>
                </p:cNvSpPr>
                <p:nvPr/>
              </p:nvSpPr>
              <p:spPr bwMode="auto">
                <a:xfrm>
                  <a:off x="7830493" y="4786866"/>
                  <a:ext cx="535001" cy="477245"/>
                </a:xfrm>
                <a:custGeom>
                  <a:avLst/>
                  <a:gdLst>
                    <a:gd name="T0" fmla="*/ 247 w 308"/>
                    <a:gd name="T1" fmla="*/ 275 h 275"/>
                    <a:gd name="T2" fmla="*/ 280 w 308"/>
                    <a:gd name="T3" fmla="*/ 247 h 275"/>
                    <a:gd name="T4" fmla="*/ 280 w 308"/>
                    <a:gd name="T5" fmla="*/ 159 h 275"/>
                    <a:gd name="T6" fmla="*/ 308 w 308"/>
                    <a:gd name="T7" fmla="*/ 121 h 275"/>
                    <a:gd name="T8" fmla="*/ 308 w 308"/>
                    <a:gd name="T9" fmla="*/ 77 h 275"/>
                    <a:gd name="T10" fmla="*/ 280 w 308"/>
                    <a:gd name="T11" fmla="*/ 110 h 275"/>
                    <a:gd name="T12" fmla="*/ 231 w 308"/>
                    <a:gd name="T13" fmla="*/ 110 h 275"/>
                    <a:gd name="T14" fmla="*/ 231 w 308"/>
                    <a:gd name="T15" fmla="*/ 77 h 275"/>
                    <a:gd name="T16" fmla="*/ 269 w 308"/>
                    <a:gd name="T17" fmla="*/ 44 h 275"/>
                    <a:gd name="T18" fmla="*/ 269 w 308"/>
                    <a:gd name="T19" fmla="*/ 0 h 275"/>
                    <a:gd name="T20" fmla="*/ 148 w 308"/>
                    <a:gd name="T21" fmla="*/ 0 h 275"/>
                    <a:gd name="T22" fmla="*/ 104 w 308"/>
                    <a:gd name="T23" fmla="*/ 0 h 275"/>
                    <a:gd name="T24" fmla="*/ 82 w 308"/>
                    <a:gd name="T25" fmla="*/ 22 h 275"/>
                    <a:gd name="T26" fmla="*/ 82 w 308"/>
                    <a:gd name="T27" fmla="*/ 60 h 275"/>
                    <a:gd name="T28" fmla="*/ 55 w 308"/>
                    <a:gd name="T29" fmla="*/ 60 h 275"/>
                    <a:gd name="T30" fmla="*/ 55 w 308"/>
                    <a:gd name="T31" fmla="*/ 99 h 275"/>
                    <a:gd name="T32" fmla="*/ 0 w 308"/>
                    <a:gd name="T33" fmla="*/ 159 h 275"/>
                    <a:gd name="T34" fmla="*/ 33 w 308"/>
                    <a:gd name="T35" fmla="*/ 159 h 275"/>
                    <a:gd name="T36" fmla="*/ 77 w 308"/>
                    <a:gd name="T37" fmla="*/ 198 h 275"/>
                    <a:gd name="T38" fmla="*/ 148 w 308"/>
                    <a:gd name="T39" fmla="*/ 198 h 275"/>
                    <a:gd name="T40" fmla="*/ 148 w 308"/>
                    <a:gd name="T41" fmla="*/ 231 h 275"/>
                    <a:gd name="T42" fmla="*/ 159 w 308"/>
                    <a:gd name="T43" fmla="*/ 242 h 275"/>
                    <a:gd name="T44" fmla="*/ 176 w 308"/>
                    <a:gd name="T45" fmla="*/ 231 h 275"/>
                    <a:gd name="T46" fmla="*/ 198 w 308"/>
                    <a:gd name="T47" fmla="*/ 231 h 275"/>
                    <a:gd name="T48" fmla="*/ 220 w 308"/>
                    <a:gd name="T49" fmla="*/ 247 h 275"/>
                    <a:gd name="T50" fmla="*/ 220 w 308"/>
                    <a:gd name="T51" fmla="*/ 269 h 275"/>
                    <a:gd name="T52" fmla="*/ 231 w 308"/>
                    <a:gd name="T53" fmla="*/ 275 h 275"/>
                    <a:gd name="T54" fmla="*/ 247 w 308"/>
                    <a:gd name="T55" fmla="*/ 275 h 275"/>
                    <a:gd name="T56" fmla="*/ 247 w 308"/>
                    <a:gd name="T5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8" h="275">
                      <a:moveTo>
                        <a:pt x="247" y="275"/>
                      </a:moveTo>
                      <a:lnTo>
                        <a:pt x="280" y="247"/>
                      </a:lnTo>
                      <a:lnTo>
                        <a:pt x="280" y="159"/>
                      </a:lnTo>
                      <a:lnTo>
                        <a:pt x="308" y="121"/>
                      </a:lnTo>
                      <a:lnTo>
                        <a:pt x="308" y="77"/>
                      </a:lnTo>
                      <a:lnTo>
                        <a:pt x="280" y="110"/>
                      </a:lnTo>
                      <a:lnTo>
                        <a:pt x="231" y="110"/>
                      </a:lnTo>
                      <a:lnTo>
                        <a:pt x="231" y="77"/>
                      </a:lnTo>
                      <a:lnTo>
                        <a:pt x="269" y="44"/>
                      </a:lnTo>
                      <a:lnTo>
                        <a:pt x="269" y="0"/>
                      </a:lnTo>
                      <a:lnTo>
                        <a:pt x="148" y="0"/>
                      </a:lnTo>
                      <a:lnTo>
                        <a:pt x="104" y="0"/>
                      </a:lnTo>
                      <a:lnTo>
                        <a:pt x="82" y="22"/>
                      </a:lnTo>
                      <a:lnTo>
                        <a:pt x="82" y="60"/>
                      </a:lnTo>
                      <a:lnTo>
                        <a:pt x="55" y="60"/>
                      </a:lnTo>
                      <a:lnTo>
                        <a:pt x="55" y="99"/>
                      </a:lnTo>
                      <a:lnTo>
                        <a:pt x="0" y="159"/>
                      </a:lnTo>
                      <a:lnTo>
                        <a:pt x="33" y="159"/>
                      </a:lnTo>
                      <a:lnTo>
                        <a:pt x="77" y="198"/>
                      </a:lnTo>
                      <a:lnTo>
                        <a:pt x="148" y="198"/>
                      </a:lnTo>
                      <a:lnTo>
                        <a:pt x="148" y="231"/>
                      </a:lnTo>
                      <a:lnTo>
                        <a:pt x="159" y="242"/>
                      </a:lnTo>
                      <a:lnTo>
                        <a:pt x="176" y="231"/>
                      </a:lnTo>
                      <a:lnTo>
                        <a:pt x="198" y="231"/>
                      </a:lnTo>
                      <a:lnTo>
                        <a:pt x="220" y="247"/>
                      </a:lnTo>
                      <a:lnTo>
                        <a:pt x="220" y="269"/>
                      </a:lnTo>
                      <a:lnTo>
                        <a:pt x="231" y="275"/>
                      </a:lnTo>
                      <a:lnTo>
                        <a:pt x="247" y="275"/>
                      </a:lnTo>
                      <a:lnTo>
                        <a:pt x="247" y="275"/>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50" name="Freeform 26">
                  <a:extLst>
                    <a:ext uri="{FF2B5EF4-FFF2-40B4-BE49-F238E27FC236}">
                      <a16:creationId xmlns:a16="http://schemas.microsoft.com/office/drawing/2014/main" id="{3798F59C-A94E-4961-BC99-8855CEBF1D50}"/>
                    </a:ext>
                  </a:extLst>
                </p:cNvPr>
                <p:cNvSpPr>
                  <a:spLocks/>
                </p:cNvSpPr>
                <p:nvPr/>
              </p:nvSpPr>
              <p:spPr bwMode="auto">
                <a:xfrm>
                  <a:off x="9501502" y="5684086"/>
                  <a:ext cx="1012681" cy="1011760"/>
                </a:xfrm>
                <a:custGeom>
                  <a:avLst/>
                  <a:gdLst>
                    <a:gd name="T0" fmla="*/ 490 w 583"/>
                    <a:gd name="T1" fmla="*/ 137 h 583"/>
                    <a:gd name="T2" fmla="*/ 347 w 583"/>
                    <a:gd name="T3" fmla="*/ 0 h 583"/>
                    <a:gd name="T4" fmla="*/ 303 w 583"/>
                    <a:gd name="T5" fmla="*/ 0 h 583"/>
                    <a:gd name="T6" fmla="*/ 220 w 583"/>
                    <a:gd name="T7" fmla="*/ 71 h 583"/>
                    <a:gd name="T8" fmla="*/ 176 w 583"/>
                    <a:gd name="T9" fmla="*/ 71 h 583"/>
                    <a:gd name="T10" fmla="*/ 143 w 583"/>
                    <a:gd name="T11" fmla="*/ 38 h 583"/>
                    <a:gd name="T12" fmla="*/ 143 w 583"/>
                    <a:gd name="T13" fmla="*/ 0 h 583"/>
                    <a:gd name="T14" fmla="*/ 94 w 583"/>
                    <a:gd name="T15" fmla="*/ 0 h 583"/>
                    <a:gd name="T16" fmla="*/ 94 w 583"/>
                    <a:gd name="T17" fmla="*/ 77 h 583"/>
                    <a:gd name="T18" fmla="*/ 0 w 583"/>
                    <a:gd name="T19" fmla="*/ 165 h 583"/>
                    <a:gd name="T20" fmla="*/ 0 w 583"/>
                    <a:gd name="T21" fmla="*/ 324 h 583"/>
                    <a:gd name="T22" fmla="*/ 33 w 583"/>
                    <a:gd name="T23" fmla="*/ 352 h 583"/>
                    <a:gd name="T24" fmla="*/ 83 w 583"/>
                    <a:gd name="T25" fmla="*/ 352 h 583"/>
                    <a:gd name="T26" fmla="*/ 325 w 583"/>
                    <a:gd name="T27" fmla="*/ 583 h 583"/>
                    <a:gd name="T28" fmla="*/ 325 w 583"/>
                    <a:gd name="T29" fmla="*/ 363 h 583"/>
                    <a:gd name="T30" fmla="*/ 396 w 583"/>
                    <a:gd name="T31" fmla="*/ 297 h 583"/>
                    <a:gd name="T32" fmla="*/ 583 w 583"/>
                    <a:gd name="T33" fmla="*/ 297 h 583"/>
                    <a:gd name="T34" fmla="*/ 583 w 583"/>
                    <a:gd name="T35" fmla="*/ 242 h 583"/>
                    <a:gd name="T36" fmla="*/ 490 w 583"/>
                    <a:gd name="T37" fmla="*/ 137 h 583"/>
                    <a:gd name="T38" fmla="*/ 490 w 583"/>
                    <a:gd name="T39" fmla="*/ 137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3" h="583">
                      <a:moveTo>
                        <a:pt x="490" y="137"/>
                      </a:moveTo>
                      <a:lnTo>
                        <a:pt x="347" y="0"/>
                      </a:lnTo>
                      <a:lnTo>
                        <a:pt x="303" y="0"/>
                      </a:lnTo>
                      <a:lnTo>
                        <a:pt x="220" y="71"/>
                      </a:lnTo>
                      <a:lnTo>
                        <a:pt x="176" y="71"/>
                      </a:lnTo>
                      <a:lnTo>
                        <a:pt x="143" y="38"/>
                      </a:lnTo>
                      <a:lnTo>
                        <a:pt x="143" y="0"/>
                      </a:lnTo>
                      <a:lnTo>
                        <a:pt x="94" y="0"/>
                      </a:lnTo>
                      <a:lnTo>
                        <a:pt x="94" y="77"/>
                      </a:lnTo>
                      <a:lnTo>
                        <a:pt x="0" y="165"/>
                      </a:lnTo>
                      <a:lnTo>
                        <a:pt x="0" y="324"/>
                      </a:lnTo>
                      <a:lnTo>
                        <a:pt x="33" y="352"/>
                      </a:lnTo>
                      <a:lnTo>
                        <a:pt x="83" y="352"/>
                      </a:lnTo>
                      <a:lnTo>
                        <a:pt x="325" y="583"/>
                      </a:lnTo>
                      <a:lnTo>
                        <a:pt x="325" y="363"/>
                      </a:lnTo>
                      <a:lnTo>
                        <a:pt x="396" y="297"/>
                      </a:lnTo>
                      <a:lnTo>
                        <a:pt x="583" y="297"/>
                      </a:lnTo>
                      <a:lnTo>
                        <a:pt x="583" y="242"/>
                      </a:lnTo>
                      <a:lnTo>
                        <a:pt x="490" y="137"/>
                      </a:lnTo>
                      <a:lnTo>
                        <a:pt x="490" y="137"/>
                      </a:lnTo>
                      <a:close/>
                    </a:path>
                  </a:pathLst>
                </a:custGeom>
                <a:solidFill>
                  <a:srgbClr val="7DDE70"/>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dirty="0">
                    <a:solidFill>
                      <a:prstClr val="black"/>
                    </a:solidFill>
                    <a:latin typeface="Calibri"/>
                  </a:endParaRPr>
                </a:p>
              </p:txBody>
            </p:sp>
            <p:sp>
              <p:nvSpPr>
                <p:cNvPr id="51" name="Freeform 28">
                  <a:extLst>
                    <a:ext uri="{FF2B5EF4-FFF2-40B4-BE49-F238E27FC236}">
                      <a16:creationId xmlns:a16="http://schemas.microsoft.com/office/drawing/2014/main" id="{282AB68B-224C-4B73-9311-68B95AD11C64}"/>
                    </a:ext>
                  </a:extLst>
                </p:cNvPr>
                <p:cNvSpPr>
                  <a:spLocks/>
                </p:cNvSpPr>
                <p:nvPr/>
              </p:nvSpPr>
              <p:spPr bwMode="auto">
                <a:xfrm>
                  <a:off x="9425074" y="5425506"/>
                  <a:ext cx="927567" cy="496335"/>
                </a:xfrm>
                <a:custGeom>
                  <a:avLst/>
                  <a:gdLst>
                    <a:gd name="T0" fmla="*/ 264 w 534"/>
                    <a:gd name="T1" fmla="*/ 44 h 286"/>
                    <a:gd name="T2" fmla="*/ 264 w 534"/>
                    <a:gd name="T3" fmla="*/ 0 h 286"/>
                    <a:gd name="T4" fmla="*/ 176 w 534"/>
                    <a:gd name="T5" fmla="*/ 77 h 286"/>
                    <a:gd name="T6" fmla="*/ 105 w 534"/>
                    <a:gd name="T7" fmla="*/ 77 h 286"/>
                    <a:gd name="T8" fmla="*/ 72 w 534"/>
                    <a:gd name="T9" fmla="*/ 110 h 286"/>
                    <a:gd name="T10" fmla="*/ 28 w 534"/>
                    <a:gd name="T11" fmla="*/ 110 h 286"/>
                    <a:gd name="T12" fmla="*/ 0 w 534"/>
                    <a:gd name="T13" fmla="*/ 127 h 286"/>
                    <a:gd name="T14" fmla="*/ 121 w 534"/>
                    <a:gd name="T15" fmla="*/ 242 h 286"/>
                    <a:gd name="T16" fmla="*/ 138 w 534"/>
                    <a:gd name="T17" fmla="*/ 226 h 286"/>
                    <a:gd name="T18" fmla="*/ 138 w 534"/>
                    <a:gd name="T19" fmla="*/ 149 h 286"/>
                    <a:gd name="T20" fmla="*/ 187 w 534"/>
                    <a:gd name="T21" fmla="*/ 149 h 286"/>
                    <a:gd name="T22" fmla="*/ 187 w 534"/>
                    <a:gd name="T23" fmla="*/ 187 h 286"/>
                    <a:gd name="T24" fmla="*/ 220 w 534"/>
                    <a:gd name="T25" fmla="*/ 220 h 286"/>
                    <a:gd name="T26" fmla="*/ 264 w 534"/>
                    <a:gd name="T27" fmla="*/ 220 h 286"/>
                    <a:gd name="T28" fmla="*/ 347 w 534"/>
                    <a:gd name="T29" fmla="*/ 149 h 286"/>
                    <a:gd name="T30" fmla="*/ 391 w 534"/>
                    <a:gd name="T31" fmla="*/ 149 h 286"/>
                    <a:gd name="T32" fmla="*/ 534 w 534"/>
                    <a:gd name="T33" fmla="*/ 286 h 286"/>
                    <a:gd name="T34" fmla="*/ 534 w 534"/>
                    <a:gd name="T35" fmla="*/ 121 h 286"/>
                    <a:gd name="T36" fmla="*/ 347 w 534"/>
                    <a:gd name="T37" fmla="*/ 121 h 286"/>
                    <a:gd name="T38" fmla="*/ 264 w 534"/>
                    <a:gd name="T39" fmla="*/ 44 h 286"/>
                    <a:gd name="T40" fmla="*/ 264 w 534"/>
                    <a:gd name="T41" fmla="*/ 4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286">
                      <a:moveTo>
                        <a:pt x="264" y="44"/>
                      </a:moveTo>
                      <a:lnTo>
                        <a:pt x="264" y="0"/>
                      </a:lnTo>
                      <a:lnTo>
                        <a:pt x="176" y="77"/>
                      </a:lnTo>
                      <a:lnTo>
                        <a:pt x="105" y="77"/>
                      </a:lnTo>
                      <a:lnTo>
                        <a:pt x="72" y="110"/>
                      </a:lnTo>
                      <a:lnTo>
                        <a:pt x="28" y="110"/>
                      </a:lnTo>
                      <a:lnTo>
                        <a:pt x="0" y="127"/>
                      </a:lnTo>
                      <a:lnTo>
                        <a:pt x="121" y="242"/>
                      </a:lnTo>
                      <a:lnTo>
                        <a:pt x="138" y="226"/>
                      </a:lnTo>
                      <a:lnTo>
                        <a:pt x="138" y="149"/>
                      </a:lnTo>
                      <a:lnTo>
                        <a:pt x="187" y="149"/>
                      </a:lnTo>
                      <a:lnTo>
                        <a:pt x="187" y="187"/>
                      </a:lnTo>
                      <a:lnTo>
                        <a:pt x="220" y="220"/>
                      </a:lnTo>
                      <a:lnTo>
                        <a:pt x="264" y="220"/>
                      </a:lnTo>
                      <a:lnTo>
                        <a:pt x="347" y="149"/>
                      </a:lnTo>
                      <a:lnTo>
                        <a:pt x="391" y="149"/>
                      </a:lnTo>
                      <a:lnTo>
                        <a:pt x="534" y="286"/>
                      </a:lnTo>
                      <a:lnTo>
                        <a:pt x="534" y="121"/>
                      </a:lnTo>
                      <a:lnTo>
                        <a:pt x="347" y="121"/>
                      </a:lnTo>
                      <a:lnTo>
                        <a:pt x="264" y="44"/>
                      </a:lnTo>
                      <a:lnTo>
                        <a:pt x="264" y="44"/>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52" name="Freeform 30">
                  <a:extLst>
                    <a:ext uri="{FF2B5EF4-FFF2-40B4-BE49-F238E27FC236}">
                      <a16:creationId xmlns:a16="http://schemas.microsoft.com/office/drawing/2014/main" id="{BDFA023F-588A-4925-856D-792FF774AF32}"/>
                    </a:ext>
                  </a:extLst>
                </p:cNvPr>
                <p:cNvSpPr>
                  <a:spLocks/>
                </p:cNvSpPr>
                <p:nvPr/>
              </p:nvSpPr>
              <p:spPr bwMode="auto">
                <a:xfrm>
                  <a:off x="10811213" y="4385981"/>
                  <a:ext cx="524579" cy="1211334"/>
                </a:xfrm>
                <a:custGeom>
                  <a:avLst/>
                  <a:gdLst>
                    <a:gd name="T0" fmla="*/ 126 w 302"/>
                    <a:gd name="T1" fmla="*/ 522 h 698"/>
                    <a:gd name="T2" fmla="*/ 165 w 302"/>
                    <a:gd name="T3" fmla="*/ 522 h 698"/>
                    <a:gd name="T4" fmla="*/ 165 w 302"/>
                    <a:gd name="T5" fmla="*/ 583 h 698"/>
                    <a:gd name="T6" fmla="*/ 187 w 302"/>
                    <a:gd name="T7" fmla="*/ 605 h 698"/>
                    <a:gd name="T8" fmla="*/ 236 w 302"/>
                    <a:gd name="T9" fmla="*/ 555 h 698"/>
                    <a:gd name="T10" fmla="*/ 236 w 302"/>
                    <a:gd name="T11" fmla="*/ 418 h 698"/>
                    <a:gd name="T12" fmla="*/ 198 w 302"/>
                    <a:gd name="T13" fmla="*/ 418 h 698"/>
                    <a:gd name="T14" fmla="*/ 230 w 302"/>
                    <a:gd name="T15" fmla="*/ 385 h 698"/>
                    <a:gd name="T16" fmla="*/ 230 w 302"/>
                    <a:gd name="T17" fmla="*/ 363 h 698"/>
                    <a:gd name="T18" fmla="*/ 198 w 302"/>
                    <a:gd name="T19" fmla="*/ 363 h 698"/>
                    <a:gd name="T20" fmla="*/ 198 w 302"/>
                    <a:gd name="T21" fmla="*/ 346 h 698"/>
                    <a:gd name="T22" fmla="*/ 230 w 302"/>
                    <a:gd name="T23" fmla="*/ 308 h 698"/>
                    <a:gd name="T24" fmla="*/ 230 w 302"/>
                    <a:gd name="T25" fmla="*/ 220 h 698"/>
                    <a:gd name="T26" fmla="*/ 302 w 302"/>
                    <a:gd name="T27" fmla="*/ 148 h 698"/>
                    <a:gd name="T28" fmla="*/ 302 w 302"/>
                    <a:gd name="T29" fmla="*/ 27 h 698"/>
                    <a:gd name="T30" fmla="*/ 274 w 302"/>
                    <a:gd name="T31" fmla="*/ 0 h 698"/>
                    <a:gd name="T32" fmla="*/ 241 w 302"/>
                    <a:gd name="T33" fmla="*/ 0 h 698"/>
                    <a:gd name="T34" fmla="*/ 198 w 302"/>
                    <a:gd name="T35" fmla="*/ 44 h 698"/>
                    <a:gd name="T36" fmla="*/ 132 w 302"/>
                    <a:gd name="T37" fmla="*/ 44 h 698"/>
                    <a:gd name="T38" fmla="*/ 187 w 302"/>
                    <a:gd name="T39" fmla="*/ 99 h 698"/>
                    <a:gd name="T40" fmla="*/ 187 w 302"/>
                    <a:gd name="T41" fmla="*/ 209 h 698"/>
                    <a:gd name="T42" fmla="*/ 0 w 302"/>
                    <a:gd name="T43" fmla="*/ 379 h 698"/>
                    <a:gd name="T44" fmla="*/ 0 w 302"/>
                    <a:gd name="T45" fmla="*/ 698 h 698"/>
                    <a:gd name="T46" fmla="*/ 126 w 302"/>
                    <a:gd name="T47" fmla="*/ 583 h 698"/>
                    <a:gd name="T48" fmla="*/ 126 w 302"/>
                    <a:gd name="T49" fmla="*/ 522 h 698"/>
                    <a:gd name="T50" fmla="*/ 126 w 302"/>
                    <a:gd name="T51" fmla="*/ 52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2" h="698">
                      <a:moveTo>
                        <a:pt x="126" y="522"/>
                      </a:moveTo>
                      <a:lnTo>
                        <a:pt x="165" y="522"/>
                      </a:lnTo>
                      <a:lnTo>
                        <a:pt x="165" y="583"/>
                      </a:lnTo>
                      <a:lnTo>
                        <a:pt x="187" y="605"/>
                      </a:lnTo>
                      <a:lnTo>
                        <a:pt x="236" y="555"/>
                      </a:lnTo>
                      <a:lnTo>
                        <a:pt x="236" y="418"/>
                      </a:lnTo>
                      <a:lnTo>
                        <a:pt x="198" y="418"/>
                      </a:lnTo>
                      <a:lnTo>
                        <a:pt x="230" y="385"/>
                      </a:lnTo>
                      <a:lnTo>
                        <a:pt x="230" y="363"/>
                      </a:lnTo>
                      <a:lnTo>
                        <a:pt x="198" y="363"/>
                      </a:lnTo>
                      <a:lnTo>
                        <a:pt x="198" y="346"/>
                      </a:lnTo>
                      <a:lnTo>
                        <a:pt x="230" y="308"/>
                      </a:lnTo>
                      <a:lnTo>
                        <a:pt x="230" y="220"/>
                      </a:lnTo>
                      <a:lnTo>
                        <a:pt x="302" y="148"/>
                      </a:lnTo>
                      <a:lnTo>
                        <a:pt x="302" y="27"/>
                      </a:lnTo>
                      <a:lnTo>
                        <a:pt x="274" y="0"/>
                      </a:lnTo>
                      <a:lnTo>
                        <a:pt x="241" y="0"/>
                      </a:lnTo>
                      <a:lnTo>
                        <a:pt x="198" y="44"/>
                      </a:lnTo>
                      <a:lnTo>
                        <a:pt x="132" y="44"/>
                      </a:lnTo>
                      <a:lnTo>
                        <a:pt x="187" y="99"/>
                      </a:lnTo>
                      <a:lnTo>
                        <a:pt x="187" y="209"/>
                      </a:lnTo>
                      <a:lnTo>
                        <a:pt x="0" y="379"/>
                      </a:lnTo>
                      <a:lnTo>
                        <a:pt x="0" y="698"/>
                      </a:lnTo>
                      <a:lnTo>
                        <a:pt x="126" y="583"/>
                      </a:lnTo>
                      <a:lnTo>
                        <a:pt x="126" y="522"/>
                      </a:lnTo>
                      <a:lnTo>
                        <a:pt x="126" y="522"/>
                      </a:lnTo>
                      <a:close/>
                    </a:path>
                  </a:pathLst>
                </a:custGeom>
                <a:solidFill>
                  <a:schemeClr val="bg1">
                    <a:lumMod val="75000"/>
                  </a:schemeClr>
                </a:solidFill>
                <a:ln w="79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53" name="Freeform 7">
                  <a:extLst>
                    <a:ext uri="{FF2B5EF4-FFF2-40B4-BE49-F238E27FC236}">
                      <a16:creationId xmlns:a16="http://schemas.microsoft.com/office/drawing/2014/main" id="{A2867D70-1FBC-4B96-B3BA-42DE929CCD93}"/>
                    </a:ext>
                  </a:extLst>
                </p:cNvPr>
                <p:cNvSpPr>
                  <a:spLocks/>
                </p:cNvSpPr>
                <p:nvPr/>
              </p:nvSpPr>
              <p:spPr bwMode="auto">
                <a:xfrm>
                  <a:off x="5384773" y="2962923"/>
                  <a:ext cx="1012681" cy="1431735"/>
                </a:xfrm>
                <a:custGeom>
                  <a:avLst/>
                  <a:gdLst>
                    <a:gd name="T0" fmla="*/ 583 w 583"/>
                    <a:gd name="T1" fmla="*/ 732 h 825"/>
                    <a:gd name="T2" fmla="*/ 583 w 583"/>
                    <a:gd name="T3" fmla="*/ 693 h 825"/>
                    <a:gd name="T4" fmla="*/ 522 w 583"/>
                    <a:gd name="T5" fmla="*/ 638 h 825"/>
                    <a:gd name="T6" fmla="*/ 522 w 583"/>
                    <a:gd name="T7" fmla="*/ 534 h 825"/>
                    <a:gd name="T8" fmla="*/ 357 w 583"/>
                    <a:gd name="T9" fmla="*/ 380 h 825"/>
                    <a:gd name="T10" fmla="*/ 357 w 583"/>
                    <a:gd name="T11" fmla="*/ 193 h 825"/>
                    <a:gd name="T12" fmla="*/ 258 w 583"/>
                    <a:gd name="T13" fmla="*/ 105 h 825"/>
                    <a:gd name="T14" fmla="*/ 258 w 583"/>
                    <a:gd name="T15" fmla="*/ 33 h 825"/>
                    <a:gd name="T16" fmla="*/ 225 w 583"/>
                    <a:gd name="T17" fmla="*/ 0 h 825"/>
                    <a:gd name="T18" fmla="*/ 159 w 583"/>
                    <a:gd name="T19" fmla="*/ 0 h 825"/>
                    <a:gd name="T20" fmla="*/ 22 w 583"/>
                    <a:gd name="T21" fmla="*/ 127 h 825"/>
                    <a:gd name="T22" fmla="*/ 0 w 583"/>
                    <a:gd name="T23" fmla="*/ 149 h 825"/>
                    <a:gd name="T24" fmla="*/ 0 w 583"/>
                    <a:gd name="T25" fmla="*/ 204 h 825"/>
                    <a:gd name="T26" fmla="*/ 27 w 583"/>
                    <a:gd name="T27" fmla="*/ 220 h 825"/>
                    <a:gd name="T28" fmla="*/ 60 w 583"/>
                    <a:gd name="T29" fmla="*/ 220 h 825"/>
                    <a:gd name="T30" fmla="*/ 60 w 583"/>
                    <a:gd name="T31" fmla="*/ 248 h 825"/>
                    <a:gd name="T32" fmla="*/ 99 w 583"/>
                    <a:gd name="T33" fmla="*/ 248 h 825"/>
                    <a:gd name="T34" fmla="*/ 209 w 583"/>
                    <a:gd name="T35" fmla="*/ 352 h 825"/>
                    <a:gd name="T36" fmla="*/ 209 w 583"/>
                    <a:gd name="T37" fmla="*/ 396 h 825"/>
                    <a:gd name="T38" fmla="*/ 275 w 583"/>
                    <a:gd name="T39" fmla="*/ 457 h 825"/>
                    <a:gd name="T40" fmla="*/ 275 w 583"/>
                    <a:gd name="T41" fmla="*/ 473 h 825"/>
                    <a:gd name="T42" fmla="*/ 258 w 583"/>
                    <a:gd name="T43" fmla="*/ 473 h 825"/>
                    <a:gd name="T44" fmla="*/ 258 w 583"/>
                    <a:gd name="T45" fmla="*/ 484 h 825"/>
                    <a:gd name="T46" fmla="*/ 275 w 583"/>
                    <a:gd name="T47" fmla="*/ 501 h 825"/>
                    <a:gd name="T48" fmla="*/ 313 w 583"/>
                    <a:gd name="T49" fmla="*/ 501 h 825"/>
                    <a:gd name="T50" fmla="*/ 324 w 583"/>
                    <a:gd name="T51" fmla="*/ 517 h 825"/>
                    <a:gd name="T52" fmla="*/ 324 w 583"/>
                    <a:gd name="T53" fmla="*/ 545 h 825"/>
                    <a:gd name="T54" fmla="*/ 374 w 583"/>
                    <a:gd name="T55" fmla="*/ 583 h 825"/>
                    <a:gd name="T56" fmla="*/ 374 w 583"/>
                    <a:gd name="T57" fmla="*/ 616 h 825"/>
                    <a:gd name="T58" fmla="*/ 423 w 583"/>
                    <a:gd name="T59" fmla="*/ 660 h 825"/>
                    <a:gd name="T60" fmla="*/ 423 w 583"/>
                    <a:gd name="T61" fmla="*/ 710 h 825"/>
                    <a:gd name="T62" fmla="*/ 533 w 583"/>
                    <a:gd name="T63" fmla="*/ 825 h 825"/>
                    <a:gd name="T64" fmla="*/ 583 w 583"/>
                    <a:gd name="T65" fmla="*/ 825 h 825"/>
                    <a:gd name="T66" fmla="*/ 583 w 583"/>
                    <a:gd name="T67" fmla="*/ 732 h 825"/>
                    <a:gd name="T68" fmla="*/ 583 w 583"/>
                    <a:gd name="T69" fmla="*/ 732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3" h="825">
                      <a:moveTo>
                        <a:pt x="583" y="732"/>
                      </a:moveTo>
                      <a:lnTo>
                        <a:pt x="583" y="693"/>
                      </a:lnTo>
                      <a:lnTo>
                        <a:pt x="522" y="638"/>
                      </a:lnTo>
                      <a:lnTo>
                        <a:pt x="522" y="534"/>
                      </a:lnTo>
                      <a:lnTo>
                        <a:pt x="357" y="380"/>
                      </a:lnTo>
                      <a:lnTo>
                        <a:pt x="357" y="193"/>
                      </a:lnTo>
                      <a:lnTo>
                        <a:pt x="258" y="105"/>
                      </a:lnTo>
                      <a:lnTo>
                        <a:pt x="258" y="33"/>
                      </a:lnTo>
                      <a:lnTo>
                        <a:pt x="225" y="0"/>
                      </a:lnTo>
                      <a:lnTo>
                        <a:pt x="159" y="0"/>
                      </a:lnTo>
                      <a:lnTo>
                        <a:pt x="22" y="127"/>
                      </a:lnTo>
                      <a:lnTo>
                        <a:pt x="0" y="149"/>
                      </a:lnTo>
                      <a:lnTo>
                        <a:pt x="0" y="204"/>
                      </a:lnTo>
                      <a:lnTo>
                        <a:pt x="27" y="220"/>
                      </a:lnTo>
                      <a:lnTo>
                        <a:pt x="60" y="220"/>
                      </a:lnTo>
                      <a:lnTo>
                        <a:pt x="60" y="248"/>
                      </a:lnTo>
                      <a:lnTo>
                        <a:pt x="99" y="248"/>
                      </a:lnTo>
                      <a:lnTo>
                        <a:pt x="209" y="352"/>
                      </a:lnTo>
                      <a:lnTo>
                        <a:pt x="209" y="396"/>
                      </a:lnTo>
                      <a:lnTo>
                        <a:pt x="275" y="457"/>
                      </a:lnTo>
                      <a:lnTo>
                        <a:pt x="275" y="473"/>
                      </a:lnTo>
                      <a:lnTo>
                        <a:pt x="258" y="473"/>
                      </a:lnTo>
                      <a:lnTo>
                        <a:pt x="258" y="484"/>
                      </a:lnTo>
                      <a:lnTo>
                        <a:pt x="275" y="501"/>
                      </a:lnTo>
                      <a:lnTo>
                        <a:pt x="313" y="501"/>
                      </a:lnTo>
                      <a:lnTo>
                        <a:pt x="324" y="517"/>
                      </a:lnTo>
                      <a:lnTo>
                        <a:pt x="324" y="545"/>
                      </a:lnTo>
                      <a:lnTo>
                        <a:pt x="374" y="583"/>
                      </a:lnTo>
                      <a:lnTo>
                        <a:pt x="374" y="616"/>
                      </a:lnTo>
                      <a:lnTo>
                        <a:pt x="423" y="660"/>
                      </a:lnTo>
                      <a:lnTo>
                        <a:pt x="423" y="710"/>
                      </a:lnTo>
                      <a:lnTo>
                        <a:pt x="533" y="825"/>
                      </a:lnTo>
                      <a:lnTo>
                        <a:pt x="583" y="825"/>
                      </a:lnTo>
                      <a:lnTo>
                        <a:pt x="583" y="732"/>
                      </a:lnTo>
                      <a:lnTo>
                        <a:pt x="583" y="732"/>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sp>
              <p:nvSpPr>
                <p:cNvPr id="54" name="Freeform 34">
                  <a:extLst>
                    <a:ext uri="{FF2B5EF4-FFF2-40B4-BE49-F238E27FC236}">
                      <a16:creationId xmlns:a16="http://schemas.microsoft.com/office/drawing/2014/main" id="{F91813C0-B07A-4256-95CE-8B38B96D8861}"/>
                    </a:ext>
                  </a:extLst>
                </p:cNvPr>
                <p:cNvSpPr>
                  <a:spLocks/>
                </p:cNvSpPr>
                <p:nvPr/>
              </p:nvSpPr>
              <p:spPr bwMode="auto">
                <a:xfrm>
                  <a:off x="9883646" y="4719184"/>
                  <a:ext cx="927567" cy="916310"/>
                </a:xfrm>
                <a:custGeom>
                  <a:avLst/>
                  <a:gdLst>
                    <a:gd name="T0" fmla="*/ 336 w 534"/>
                    <a:gd name="T1" fmla="*/ 0 h 528"/>
                    <a:gd name="T2" fmla="*/ 270 w 534"/>
                    <a:gd name="T3" fmla="*/ 0 h 528"/>
                    <a:gd name="T4" fmla="*/ 270 w 534"/>
                    <a:gd name="T5" fmla="*/ 281 h 528"/>
                    <a:gd name="T6" fmla="*/ 187 w 534"/>
                    <a:gd name="T7" fmla="*/ 358 h 528"/>
                    <a:gd name="T8" fmla="*/ 94 w 534"/>
                    <a:gd name="T9" fmla="*/ 407 h 528"/>
                    <a:gd name="T10" fmla="*/ 0 w 534"/>
                    <a:gd name="T11" fmla="*/ 407 h 528"/>
                    <a:gd name="T12" fmla="*/ 0 w 534"/>
                    <a:gd name="T13" fmla="*/ 451 h 528"/>
                    <a:gd name="T14" fmla="*/ 83 w 534"/>
                    <a:gd name="T15" fmla="*/ 528 h 528"/>
                    <a:gd name="T16" fmla="*/ 270 w 534"/>
                    <a:gd name="T17" fmla="*/ 528 h 528"/>
                    <a:gd name="T18" fmla="*/ 270 w 534"/>
                    <a:gd name="T19" fmla="*/ 506 h 528"/>
                    <a:gd name="T20" fmla="*/ 534 w 534"/>
                    <a:gd name="T21" fmla="*/ 506 h 528"/>
                    <a:gd name="T22" fmla="*/ 534 w 534"/>
                    <a:gd name="T23" fmla="*/ 187 h 528"/>
                    <a:gd name="T24" fmla="*/ 336 w 534"/>
                    <a:gd name="T25" fmla="*/ 0 h 528"/>
                    <a:gd name="T26" fmla="*/ 336 w 534"/>
                    <a:gd name="T27"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4" h="528">
                      <a:moveTo>
                        <a:pt x="336" y="0"/>
                      </a:moveTo>
                      <a:lnTo>
                        <a:pt x="270" y="0"/>
                      </a:lnTo>
                      <a:lnTo>
                        <a:pt x="270" y="281"/>
                      </a:lnTo>
                      <a:lnTo>
                        <a:pt x="187" y="358"/>
                      </a:lnTo>
                      <a:lnTo>
                        <a:pt x="94" y="407"/>
                      </a:lnTo>
                      <a:lnTo>
                        <a:pt x="0" y="407"/>
                      </a:lnTo>
                      <a:lnTo>
                        <a:pt x="0" y="451"/>
                      </a:lnTo>
                      <a:lnTo>
                        <a:pt x="83" y="528"/>
                      </a:lnTo>
                      <a:lnTo>
                        <a:pt x="270" y="528"/>
                      </a:lnTo>
                      <a:lnTo>
                        <a:pt x="270" y="506"/>
                      </a:lnTo>
                      <a:lnTo>
                        <a:pt x="534" y="506"/>
                      </a:lnTo>
                      <a:lnTo>
                        <a:pt x="534" y="187"/>
                      </a:lnTo>
                      <a:lnTo>
                        <a:pt x="336" y="0"/>
                      </a:lnTo>
                      <a:lnTo>
                        <a:pt x="336" y="0"/>
                      </a:lnTo>
                      <a:close/>
                    </a:path>
                  </a:pathLst>
                </a:custGeom>
                <a:solidFill>
                  <a:srgbClr val="BFBFBF"/>
                </a:solidFill>
                <a:ln w="79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s-MX" dirty="0">
                    <a:solidFill>
                      <a:prstClr val="black"/>
                    </a:solidFill>
                    <a:latin typeface="Calibri"/>
                  </a:endParaRPr>
                </a:p>
              </p:txBody>
            </p:sp>
            <p:sp>
              <p:nvSpPr>
                <p:cNvPr id="55" name="Freeform 35">
                  <a:extLst>
                    <a:ext uri="{FF2B5EF4-FFF2-40B4-BE49-F238E27FC236}">
                      <a16:creationId xmlns:a16="http://schemas.microsoft.com/office/drawing/2014/main" id="{7E6D3E4C-3C34-48F1-A547-9A0AF3463935}"/>
                    </a:ext>
                  </a:extLst>
                </p:cNvPr>
                <p:cNvSpPr>
                  <a:spLocks/>
                </p:cNvSpPr>
                <p:nvPr/>
              </p:nvSpPr>
              <p:spPr bwMode="auto">
                <a:xfrm>
                  <a:off x="6597211" y="5349147"/>
                  <a:ext cx="229286" cy="286347"/>
                </a:xfrm>
                <a:custGeom>
                  <a:avLst/>
                  <a:gdLst>
                    <a:gd name="T0" fmla="*/ 44 w 132"/>
                    <a:gd name="T1" fmla="*/ 0 h 165"/>
                    <a:gd name="T2" fmla="*/ 0 w 132"/>
                    <a:gd name="T3" fmla="*/ 39 h 165"/>
                    <a:gd name="T4" fmla="*/ 132 w 132"/>
                    <a:gd name="T5" fmla="*/ 165 h 165"/>
                    <a:gd name="T6" fmla="*/ 132 w 132"/>
                    <a:gd name="T7" fmla="*/ 83 h 165"/>
                    <a:gd name="T8" fmla="*/ 132 w 132"/>
                    <a:gd name="T9" fmla="*/ 0 h 165"/>
                    <a:gd name="T10" fmla="*/ 44 w 132"/>
                    <a:gd name="T11" fmla="*/ 0 h 165"/>
                    <a:gd name="T12" fmla="*/ 44 w 132"/>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32" h="165">
                      <a:moveTo>
                        <a:pt x="44" y="0"/>
                      </a:moveTo>
                      <a:lnTo>
                        <a:pt x="0" y="39"/>
                      </a:lnTo>
                      <a:lnTo>
                        <a:pt x="132" y="165"/>
                      </a:lnTo>
                      <a:lnTo>
                        <a:pt x="132" y="83"/>
                      </a:lnTo>
                      <a:lnTo>
                        <a:pt x="132" y="0"/>
                      </a:lnTo>
                      <a:lnTo>
                        <a:pt x="44" y="0"/>
                      </a:lnTo>
                      <a:lnTo>
                        <a:pt x="44" y="0"/>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dirty="0">
                    <a:solidFill>
                      <a:prstClr val="black"/>
                    </a:solidFill>
                    <a:latin typeface="Calibri"/>
                  </a:endParaRPr>
                </a:p>
              </p:txBody>
            </p:sp>
            <p:sp>
              <p:nvSpPr>
                <p:cNvPr id="56" name="Freeform 36">
                  <a:extLst>
                    <a:ext uri="{FF2B5EF4-FFF2-40B4-BE49-F238E27FC236}">
                      <a16:creationId xmlns:a16="http://schemas.microsoft.com/office/drawing/2014/main" id="{5C1D2057-B5AB-4C33-A3C4-A33D73CBAC8C}"/>
                    </a:ext>
                  </a:extLst>
                </p:cNvPr>
                <p:cNvSpPr>
                  <a:spLocks/>
                </p:cNvSpPr>
                <p:nvPr/>
              </p:nvSpPr>
              <p:spPr bwMode="auto">
                <a:xfrm>
                  <a:off x="6826497" y="5054123"/>
                  <a:ext cx="974467" cy="763592"/>
                </a:xfrm>
                <a:custGeom>
                  <a:avLst/>
                  <a:gdLst>
                    <a:gd name="T0" fmla="*/ 523 w 561"/>
                    <a:gd name="T1" fmla="*/ 16 h 440"/>
                    <a:gd name="T2" fmla="*/ 523 w 561"/>
                    <a:gd name="T3" fmla="*/ 16 h 440"/>
                    <a:gd name="T4" fmla="*/ 523 w 561"/>
                    <a:gd name="T5" fmla="*/ 44 h 440"/>
                    <a:gd name="T6" fmla="*/ 501 w 561"/>
                    <a:gd name="T7" fmla="*/ 44 h 440"/>
                    <a:gd name="T8" fmla="*/ 473 w 561"/>
                    <a:gd name="T9" fmla="*/ 77 h 440"/>
                    <a:gd name="T10" fmla="*/ 451 w 561"/>
                    <a:gd name="T11" fmla="*/ 44 h 440"/>
                    <a:gd name="T12" fmla="*/ 424 w 561"/>
                    <a:gd name="T13" fmla="*/ 77 h 440"/>
                    <a:gd name="T14" fmla="*/ 402 w 561"/>
                    <a:gd name="T15" fmla="*/ 44 h 440"/>
                    <a:gd name="T16" fmla="*/ 292 w 561"/>
                    <a:gd name="T17" fmla="*/ 44 h 440"/>
                    <a:gd name="T18" fmla="*/ 237 w 561"/>
                    <a:gd name="T19" fmla="*/ 0 h 440"/>
                    <a:gd name="T20" fmla="*/ 237 w 561"/>
                    <a:gd name="T21" fmla="*/ 0 h 440"/>
                    <a:gd name="T22" fmla="*/ 176 w 561"/>
                    <a:gd name="T23" fmla="*/ 0 h 440"/>
                    <a:gd name="T24" fmla="*/ 132 w 561"/>
                    <a:gd name="T25" fmla="*/ 44 h 440"/>
                    <a:gd name="T26" fmla="*/ 99 w 561"/>
                    <a:gd name="T27" fmla="*/ 44 h 440"/>
                    <a:gd name="T28" fmla="*/ 99 w 561"/>
                    <a:gd name="T29" fmla="*/ 77 h 440"/>
                    <a:gd name="T30" fmla="*/ 138 w 561"/>
                    <a:gd name="T31" fmla="*/ 115 h 440"/>
                    <a:gd name="T32" fmla="*/ 138 w 561"/>
                    <a:gd name="T33" fmla="*/ 148 h 440"/>
                    <a:gd name="T34" fmla="*/ 171 w 561"/>
                    <a:gd name="T35" fmla="*/ 148 h 440"/>
                    <a:gd name="T36" fmla="*/ 171 w 561"/>
                    <a:gd name="T37" fmla="*/ 176 h 440"/>
                    <a:gd name="T38" fmla="*/ 94 w 561"/>
                    <a:gd name="T39" fmla="*/ 253 h 440"/>
                    <a:gd name="T40" fmla="*/ 0 w 561"/>
                    <a:gd name="T41" fmla="*/ 253 h 440"/>
                    <a:gd name="T42" fmla="*/ 0 w 561"/>
                    <a:gd name="T43" fmla="*/ 335 h 440"/>
                    <a:gd name="T44" fmla="*/ 0 w 561"/>
                    <a:gd name="T45" fmla="*/ 368 h 440"/>
                    <a:gd name="T46" fmla="*/ 44 w 561"/>
                    <a:gd name="T47" fmla="*/ 368 h 440"/>
                    <a:gd name="T48" fmla="*/ 116 w 561"/>
                    <a:gd name="T49" fmla="*/ 440 h 440"/>
                    <a:gd name="T50" fmla="*/ 231 w 561"/>
                    <a:gd name="T51" fmla="*/ 440 h 440"/>
                    <a:gd name="T52" fmla="*/ 231 w 561"/>
                    <a:gd name="T53" fmla="*/ 385 h 440"/>
                    <a:gd name="T54" fmla="*/ 253 w 561"/>
                    <a:gd name="T55" fmla="*/ 385 h 440"/>
                    <a:gd name="T56" fmla="*/ 275 w 561"/>
                    <a:gd name="T57" fmla="*/ 368 h 440"/>
                    <a:gd name="T58" fmla="*/ 275 w 561"/>
                    <a:gd name="T59" fmla="*/ 341 h 440"/>
                    <a:gd name="T60" fmla="*/ 259 w 561"/>
                    <a:gd name="T61" fmla="*/ 341 h 440"/>
                    <a:gd name="T62" fmla="*/ 259 w 561"/>
                    <a:gd name="T63" fmla="*/ 324 h 440"/>
                    <a:gd name="T64" fmla="*/ 424 w 561"/>
                    <a:gd name="T65" fmla="*/ 324 h 440"/>
                    <a:gd name="T66" fmla="*/ 457 w 561"/>
                    <a:gd name="T67" fmla="*/ 346 h 440"/>
                    <a:gd name="T68" fmla="*/ 495 w 561"/>
                    <a:gd name="T69" fmla="*/ 346 h 440"/>
                    <a:gd name="T70" fmla="*/ 495 w 561"/>
                    <a:gd name="T71" fmla="*/ 324 h 440"/>
                    <a:gd name="T72" fmla="*/ 468 w 561"/>
                    <a:gd name="T73" fmla="*/ 302 h 440"/>
                    <a:gd name="T74" fmla="*/ 468 w 561"/>
                    <a:gd name="T75" fmla="*/ 280 h 440"/>
                    <a:gd name="T76" fmla="*/ 490 w 561"/>
                    <a:gd name="T77" fmla="*/ 264 h 440"/>
                    <a:gd name="T78" fmla="*/ 523 w 561"/>
                    <a:gd name="T79" fmla="*/ 225 h 440"/>
                    <a:gd name="T80" fmla="*/ 523 w 561"/>
                    <a:gd name="T81" fmla="*/ 176 h 440"/>
                    <a:gd name="T82" fmla="*/ 561 w 561"/>
                    <a:gd name="T83" fmla="*/ 143 h 440"/>
                    <a:gd name="T84" fmla="*/ 561 w 561"/>
                    <a:gd name="T85" fmla="*/ 44 h 440"/>
                    <a:gd name="T86" fmla="*/ 523 w 561"/>
                    <a:gd name="T87" fmla="*/ 44 h 440"/>
                    <a:gd name="T88" fmla="*/ 523 w 561"/>
                    <a:gd name="T89" fmla="*/ 16 h 440"/>
                    <a:gd name="T90" fmla="*/ 523 w 561"/>
                    <a:gd name="T91" fmla="*/ 1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1" h="440">
                      <a:moveTo>
                        <a:pt x="523" y="16"/>
                      </a:moveTo>
                      <a:lnTo>
                        <a:pt x="523" y="16"/>
                      </a:lnTo>
                      <a:lnTo>
                        <a:pt x="523" y="44"/>
                      </a:lnTo>
                      <a:lnTo>
                        <a:pt x="501" y="44"/>
                      </a:lnTo>
                      <a:lnTo>
                        <a:pt x="473" y="77"/>
                      </a:lnTo>
                      <a:lnTo>
                        <a:pt x="451" y="44"/>
                      </a:lnTo>
                      <a:lnTo>
                        <a:pt x="424" y="77"/>
                      </a:lnTo>
                      <a:lnTo>
                        <a:pt x="402" y="44"/>
                      </a:lnTo>
                      <a:lnTo>
                        <a:pt x="292" y="44"/>
                      </a:lnTo>
                      <a:lnTo>
                        <a:pt x="237" y="0"/>
                      </a:lnTo>
                      <a:lnTo>
                        <a:pt x="237" y="0"/>
                      </a:lnTo>
                      <a:lnTo>
                        <a:pt x="176" y="0"/>
                      </a:lnTo>
                      <a:lnTo>
                        <a:pt x="132" y="44"/>
                      </a:lnTo>
                      <a:lnTo>
                        <a:pt x="99" y="44"/>
                      </a:lnTo>
                      <a:lnTo>
                        <a:pt x="99" y="77"/>
                      </a:lnTo>
                      <a:lnTo>
                        <a:pt x="138" y="115"/>
                      </a:lnTo>
                      <a:lnTo>
                        <a:pt x="138" y="148"/>
                      </a:lnTo>
                      <a:lnTo>
                        <a:pt x="171" y="148"/>
                      </a:lnTo>
                      <a:lnTo>
                        <a:pt x="171" y="176"/>
                      </a:lnTo>
                      <a:lnTo>
                        <a:pt x="94" y="253"/>
                      </a:lnTo>
                      <a:lnTo>
                        <a:pt x="0" y="253"/>
                      </a:lnTo>
                      <a:lnTo>
                        <a:pt x="0" y="335"/>
                      </a:lnTo>
                      <a:lnTo>
                        <a:pt x="0" y="368"/>
                      </a:lnTo>
                      <a:lnTo>
                        <a:pt x="44" y="368"/>
                      </a:lnTo>
                      <a:lnTo>
                        <a:pt x="116" y="440"/>
                      </a:lnTo>
                      <a:lnTo>
                        <a:pt x="231" y="440"/>
                      </a:lnTo>
                      <a:lnTo>
                        <a:pt x="231" y="385"/>
                      </a:lnTo>
                      <a:lnTo>
                        <a:pt x="253" y="385"/>
                      </a:lnTo>
                      <a:lnTo>
                        <a:pt x="275" y="368"/>
                      </a:lnTo>
                      <a:lnTo>
                        <a:pt x="275" y="341"/>
                      </a:lnTo>
                      <a:lnTo>
                        <a:pt x="259" y="341"/>
                      </a:lnTo>
                      <a:lnTo>
                        <a:pt x="259" y="324"/>
                      </a:lnTo>
                      <a:lnTo>
                        <a:pt x="424" y="324"/>
                      </a:lnTo>
                      <a:lnTo>
                        <a:pt x="457" y="346"/>
                      </a:lnTo>
                      <a:lnTo>
                        <a:pt x="495" y="346"/>
                      </a:lnTo>
                      <a:lnTo>
                        <a:pt x="495" y="324"/>
                      </a:lnTo>
                      <a:lnTo>
                        <a:pt x="468" y="302"/>
                      </a:lnTo>
                      <a:lnTo>
                        <a:pt x="468" y="280"/>
                      </a:lnTo>
                      <a:lnTo>
                        <a:pt x="490" y="264"/>
                      </a:lnTo>
                      <a:lnTo>
                        <a:pt x="523" y="225"/>
                      </a:lnTo>
                      <a:lnTo>
                        <a:pt x="523" y="176"/>
                      </a:lnTo>
                      <a:lnTo>
                        <a:pt x="561" y="143"/>
                      </a:lnTo>
                      <a:lnTo>
                        <a:pt x="561" y="44"/>
                      </a:lnTo>
                      <a:lnTo>
                        <a:pt x="523" y="44"/>
                      </a:lnTo>
                      <a:lnTo>
                        <a:pt x="523" y="16"/>
                      </a:lnTo>
                      <a:lnTo>
                        <a:pt x="523" y="16"/>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dirty="0">
                    <a:solidFill>
                      <a:prstClr val="black"/>
                    </a:solidFill>
                    <a:latin typeface="Calibri"/>
                  </a:endParaRPr>
                </a:p>
              </p:txBody>
            </p:sp>
          </p:grpSp>
          <p:sp>
            <p:nvSpPr>
              <p:cNvPr id="39" name="Freeform 27">
                <a:extLst>
                  <a:ext uri="{FF2B5EF4-FFF2-40B4-BE49-F238E27FC236}">
                    <a16:creationId xmlns:a16="http://schemas.microsoft.com/office/drawing/2014/main" id="{8D700EFC-DD08-46EC-A237-A393A76CE963}"/>
                  </a:ext>
                </a:extLst>
              </p:cNvPr>
              <p:cNvSpPr>
                <a:spLocks/>
              </p:cNvSpPr>
              <p:nvPr/>
            </p:nvSpPr>
            <p:spPr bwMode="auto">
              <a:xfrm>
                <a:off x="8168307" y="5424002"/>
                <a:ext cx="1155117" cy="905897"/>
              </a:xfrm>
              <a:custGeom>
                <a:avLst/>
                <a:gdLst>
                  <a:gd name="T0" fmla="*/ 522 w 665"/>
                  <a:gd name="T1" fmla="*/ 242 h 522"/>
                  <a:gd name="T2" fmla="*/ 451 w 665"/>
                  <a:gd name="T3" fmla="*/ 176 h 522"/>
                  <a:gd name="T4" fmla="*/ 451 w 665"/>
                  <a:gd name="T5" fmla="*/ 132 h 522"/>
                  <a:gd name="T6" fmla="*/ 418 w 665"/>
                  <a:gd name="T7" fmla="*/ 165 h 522"/>
                  <a:gd name="T8" fmla="*/ 374 w 665"/>
                  <a:gd name="T9" fmla="*/ 165 h 522"/>
                  <a:gd name="T10" fmla="*/ 374 w 665"/>
                  <a:gd name="T11" fmla="*/ 121 h 522"/>
                  <a:gd name="T12" fmla="*/ 236 w 665"/>
                  <a:gd name="T13" fmla="*/ 0 h 522"/>
                  <a:gd name="T14" fmla="*/ 104 w 665"/>
                  <a:gd name="T15" fmla="*/ 121 h 522"/>
                  <a:gd name="T16" fmla="*/ 104 w 665"/>
                  <a:gd name="T17" fmla="*/ 71 h 522"/>
                  <a:gd name="T18" fmla="*/ 49 w 665"/>
                  <a:gd name="T19" fmla="*/ 71 h 522"/>
                  <a:gd name="T20" fmla="*/ 49 w 665"/>
                  <a:gd name="T21" fmla="*/ 132 h 522"/>
                  <a:gd name="T22" fmla="*/ 11 w 665"/>
                  <a:gd name="T23" fmla="*/ 132 h 522"/>
                  <a:gd name="T24" fmla="*/ 11 w 665"/>
                  <a:gd name="T25" fmla="*/ 247 h 522"/>
                  <a:gd name="T26" fmla="*/ 27 w 665"/>
                  <a:gd name="T27" fmla="*/ 269 h 522"/>
                  <a:gd name="T28" fmla="*/ 27 w 665"/>
                  <a:gd name="T29" fmla="*/ 341 h 522"/>
                  <a:gd name="T30" fmla="*/ 0 w 665"/>
                  <a:gd name="T31" fmla="*/ 368 h 522"/>
                  <a:gd name="T32" fmla="*/ 0 w 665"/>
                  <a:gd name="T33" fmla="*/ 429 h 522"/>
                  <a:gd name="T34" fmla="*/ 60 w 665"/>
                  <a:gd name="T35" fmla="*/ 484 h 522"/>
                  <a:gd name="T36" fmla="*/ 187 w 665"/>
                  <a:gd name="T37" fmla="*/ 484 h 522"/>
                  <a:gd name="T38" fmla="*/ 231 w 665"/>
                  <a:gd name="T39" fmla="*/ 522 h 522"/>
                  <a:gd name="T40" fmla="*/ 297 w 665"/>
                  <a:gd name="T41" fmla="*/ 522 h 522"/>
                  <a:gd name="T42" fmla="*/ 379 w 665"/>
                  <a:gd name="T43" fmla="*/ 440 h 522"/>
                  <a:gd name="T44" fmla="*/ 462 w 665"/>
                  <a:gd name="T45" fmla="*/ 440 h 522"/>
                  <a:gd name="T46" fmla="*/ 533 w 665"/>
                  <a:gd name="T47" fmla="*/ 379 h 522"/>
                  <a:gd name="T48" fmla="*/ 583 w 665"/>
                  <a:gd name="T49" fmla="*/ 379 h 522"/>
                  <a:gd name="T50" fmla="*/ 610 w 665"/>
                  <a:gd name="T51" fmla="*/ 401 h 522"/>
                  <a:gd name="T52" fmla="*/ 665 w 665"/>
                  <a:gd name="T53" fmla="*/ 401 h 522"/>
                  <a:gd name="T54" fmla="*/ 665 w 665"/>
                  <a:gd name="T55" fmla="*/ 242 h 522"/>
                  <a:gd name="T56" fmla="*/ 522 w 665"/>
                  <a:gd name="T57" fmla="*/ 242 h 522"/>
                  <a:gd name="T58" fmla="*/ 522 w 665"/>
                  <a:gd name="T59" fmla="*/ 24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5" h="522">
                    <a:moveTo>
                      <a:pt x="522" y="242"/>
                    </a:moveTo>
                    <a:lnTo>
                      <a:pt x="451" y="176"/>
                    </a:lnTo>
                    <a:lnTo>
                      <a:pt x="451" y="132"/>
                    </a:lnTo>
                    <a:lnTo>
                      <a:pt x="418" y="165"/>
                    </a:lnTo>
                    <a:lnTo>
                      <a:pt x="374" y="165"/>
                    </a:lnTo>
                    <a:lnTo>
                      <a:pt x="374" y="121"/>
                    </a:lnTo>
                    <a:lnTo>
                      <a:pt x="236" y="0"/>
                    </a:lnTo>
                    <a:lnTo>
                      <a:pt x="104" y="121"/>
                    </a:lnTo>
                    <a:lnTo>
                      <a:pt x="104" y="71"/>
                    </a:lnTo>
                    <a:lnTo>
                      <a:pt x="49" y="71"/>
                    </a:lnTo>
                    <a:lnTo>
                      <a:pt x="49" y="132"/>
                    </a:lnTo>
                    <a:lnTo>
                      <a:pt x="11" y="132"/>
                    </a:lnTo>
                    <a:lnTo>
                      <a:pt x="11" y="247"/>
                    </a:lnTo>
                    <a:lnTo>
                      <a:pt x="27" y="269"/>
                    </a:lnTo>
                    <a:lnTo>
                      <a:pt x="27" y="341"/>
                    </a:lnTo>
                    <a:lnTo>
                      <a:pt x="0" y="368"/>
                    </a:lnTo>
                    <a:lnTo>
                      <a:pt x="0" y="429"/>
                    </a:lnTo>
                    <a:lnTo>
                      <a:pt x="60" y="484"/>
                    </a:lnTo>
                    <a:lnTo>
                      <a:pt x="187" y="484"/>
                    </a:lnTo>
                    <a:lnTo>
                      <a:pt x="231" y="522"/>
                    </a:lnTo>
                    <a:lnTo>
                      <a:pt x="297" y="522"/>
                    </a:lnTo>
                    <a:lnTo>
                      <a:pt x="379" y="440"/>
                    </a:lnTo>
                    <a:lnTo>
                      <a:pt x="462" y="440"/>
                    </a:lnTo>
                    <a:lnTo>
                      <a:pt x="533" y="379"/>
                    </a:lnTo>
                    <a:lnTo>
                      <a:pt x="583" y="379"/>
                    </a:lnTo>
                    <a:lnTo>
                      <a:pt x="610" y="401"/>
                    </a:lnTo>
                    <a:lnTo>
                      <a:pt x="665" y="401"/>
                    </a:lnTo>
                    <a:lnTo>
                      <a:pt x="665" y="242"/>
                    </a:lnTo>
                    <a:lnTo>
                      <a:pt x="522" y="242"/>
                    </a:lnTo>
                    <a:lnTo>
                      <a:pt x="522" y="242"/>
                    </a:lnTo>
                    <a:close/>
                  </a:path>
                </a:pathLst>
              </a:custGeom>
              <a:solidFill>
                <a:srgbClr val="E2F0D9"/>
              </a:solidFill>
              <a:ln w="7938"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latin typeface="Calibri"/>
                </a:endParaRPr>
              </a:p>
            </p:txBody>
          </p:sp>
        </p:grpSp>
        <p:sp>
          <p:nvSpPr>
            <p:cNvPr id="20" name="Freeform 47">
              <a:extLst>
                <a:ext uri="{FF2B5EF4-FFF2-40B4-BE49-F238E27FC236}">
                  <a16:creationId xmlns:a16="http://schemas.microsoft.com/office/drawing/2014/main" id="{E5B36952-B0F5-4AE0-A163-3149F77B77E0}"/>
                </a:ext>
              </a:extLst>
            </p:cNvPr>
            <p:cNvSpPr>
              <a:spLocks/>
            </p:cNvSpPr>
            <p:nvPr/>
          </p:nvSpPr>
          <p:spPr bwMode="auto">
            <a:xfrm>
              <a:off x="10851655" y="4215688"/>
              <a:ext cx="779947" cy="578988"/>
            </a:xfrm>
            <a:custGeom>
              <a:avLst/>
              <a:gdLst>
                <a:gd name="T0" fmla="*/ 205 w 352"/>
                <a:gd name="T1" fmla="*/ 275 h 275"/>
                <a:gd name="T2" fmla="*/ 352 w 352"/>
                <a:gd name="T3" fmla="*/ 128 h 275"/>
                <a:gd name="T4" fmla="*/ 352 w 352"/>
                <a:gd name="T5" fmla="*/ 42 h 275"/>
                <a:gd name="T6" fmla="*/ 310 w 352"/>
                <a:gd name="T7" fmla="*/ 0 h 275"/>
                <a:gd name="T8" fmla="*/ 186 w 352"/>
                <a:gd name="T9" fmla="*/ 7 h 275"/>
                <a:gd name="T10" fmla="*/ 131 w 352"/>
                <a:gd name="T11" fmla="*/ 58 h 275"/>
                <a:gd name="T12" fmla="*/ 69 w 352"/>
                <a:gd name="T13" fmla="*/ 62 h 275"/>
                <a:gd name="T14" fmla="*/ 0 w 352"/>
                <a:gd name="T15" fmla="*/ 135 h 275"/>
                <a:gd name="T16" fmla="*/ 50 w 352"/>
                <a:gd name="T17" fmla="*/ 131 h 275"/>
                <a:gd name="T18" fmla="*/ 205 w 352"/>
                <a:gd name="T19"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75">
                  <a:moveTo>
                    <a:pt x="205" y="275"/>
                  </a:moveTo>
                  <a:lnTo>
                    <a:pt x="352" y="128"/>
                  </a:lnTo>
                  <a:lnTo>
                    <a:pt x="352" y="42"/>
                  </a:lnTo>
                  <a:lnTo>
                    <a:pt x="310" y="0"/>
                  </a:lnTo>
                  <a:lnTo>
                    <a:pt x="186" y="7"/>
                  </a:lnTo>
                  <a:lnTo>
                    <a:pt x="131" y="58"/>
                  </a:lnTo>
                  <a:lnTo>
                    <a:pt x="69" y="62"/>
                  </a:lnTo>
                  <a:lnTo>
                    <a:pt x="0" y="135"/>
                  </a:lnTo>
                  <a:lnTo>
                    <a:pt x="50" y="131"/>
                  </a:lnTo>
                  <a:lnTo>
                    <a:pt x="205" y="275"/>
                  </a:lnTo>
                  <a:close/>
                </a:path>
              </a:pathLst>
            </a:custGeom>
            <a:solidFill>
              <a:schemeClr val="bg1">
                <a:lumMod val="7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96" name="Rectángulo: esquinas redondeadas 95">
            <a:extLst>
              <a:ext uri="{FF2B5EF4-FFF2-40B4-BE49-F238E27FC236}">
                <a16:creationId xmlns:a16="http://schemas.microsoft.com/office/drawing/2014/main" id="{372B44DC-2BA4-4017-A121-A0AF42A7FFC1}"/>
              </a:ext>
            </a:extLst>
          </p:cNvPr>
          <p:cNvSpPr/>
          <p:nvPr/>
        </p:nvSpPr>
        <p:spPr>
          <a:xfrm>
            <a:off x="5809929" y="5124267"/>
            <a:ext cx="186569" cy="198123"/>
          </a:xfrm>
          <a:prstGeom prst="roundRect">
            <a:avLst/>
          </a:prstGeom>
          <a:solidFill>
            <a:srgbClr val="7DD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esquinas redondeadas 96">
            <a:extLst>
              <a:ext uri="{FF2B5EF4-FFF2-40B4-BE49-F238E27FC236}">
                <a16:creationId xmlns:a16="http://schemas.microsoft.com/office/drawing/2014/main" id="{54A99770-BC80-43BF-80B4-CB1CE5C1E78B}"/>
              </a:ext>
            </a:extLst>
          </p:cNvPr>
          <p:cNvSpPr/>
          <p:nvPr/>
        </p:nvSpPr>
        <p:spPr>
          <a:xfrm>
            <a:off x="5810044" y="4764280"/>
            <a:ext cx="186569" cy="198123"/>
          </a:xfrm>
          <a:prstGeom prst="roundRect">
            <a:avLst/>
          </a:prstGeom>
          <a:solidFill>
            <a:srgbClr val="088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esquinas redondeadas 97">
            <a:extLst>
              <a:ext uri="{FF2B5EF4-FFF2-40B4-BE49-F238E27FC236}">
                <a16:creationId xmlns:a16="http://schemas.microsoft.com/office/drawing/2014/main" id="{7467DDAF-7575-4426-9C47-9528FA1804F6}"/>
              </a:ext>
            </a:extLst>
          </p:cNvPr>
          <p:cNvSpPr/>
          <p:nvPr/>
        </p:nvSpPr>
        <p:spPr>
          <a:xfrm>
            <a:off x="5810709" y="5450071"/>
            <a:ext cx="186569" cy="198123"/>
          </a:xfrm>
          <a:prstGeom prst="round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esquinas redondeadas 98">
            <a:extLst>
              <a:ext uri="{FF2B5EF4-FFF2-40B4-BE49-F238E27FC236}">
                <a16:creationId xmlns:a16="http://schemas.microsoft.com/office/drawing/2014/main" id="{E538EC18-AF99-40BB-A277-2DC1816B46D3}"/>
              </a:ext>
            </a:extLst>
          </p:cNvPr>
          <p:cNvSpPr/>
          <p:nvPr/>
        </p:nvSpPr>
        <p:spPr>
          <a:xfrm>
            <a:off x="5808341" y="5807904"/>
            <a:ext cx="186569" cy="19812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3 Marcador de número de diapositiva">
            <a:extLst>
              <a:ext uri="{FF2B5EF4-FFF2-40B4-BE49-F238E27FC236}">
                <a16:creationId xmlns:a16="http://schemas.microsoft.com/office/drawing/2014/main" id="{E2683E13-30DD-40A9-843A-8EE0E3C81FF7}"/>
              </a:ext>
            </a:extLst>
          </p:cNvPr>
          <p:cNvSpPr txBox="1">
            <a:spLocks/>
          </p:cNvSpPr>
          <p:nvPr/>
        </p:nvSpPr>
        <p:spPr>
          <a:xfrm>
            <a:off x="9280293" y="6492875"/>
            <a:ext cx="28448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50B3BD-96C4-491F-B9AF-A33AF079A4D1}" type="slidenum">
              <a:rPr lang="es-MX" smtClean="0">
                <a:latin typeface="Arial" panose="020B0604020202020204" pitchFamily="34" charset="0"/>
                <a:cs typeface="Arial" panose="020B0604020202020204" pitchFamily="34" charset="0"/>
              </a:rPr>
              <a:pPr/>
              <a:t>6</a:t>
            </a:fld>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5920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ángulo 7"/>
          <p:cNvSpPr/>
          <p:nvPr/>
        </p:nvSpPr>
        <p:spPr>
          <a:xfrm>
            <a:off x="0" y="0"/>
            <a:ext cx="12192000"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9" name="Imagen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098" y="121898"/>
            <a:ext cx="2093583" cy="662094"/>
          </a:xfrm>
          <a:prstGeom prst="rect">
            <a:avLst/>
          </a:prstGeom>
        </p:spPr>
      </p:pic>
      <p:sp>
        <p:nvSpPr>
          <p:cNvPr id="4" name="1 Título">
            <a:extLst>
              <a:ext uri="{FF2B5EF4-FFF2-40B4-BE49-F238E27FC236}">
                <a16:creationId xmlns:a16="http://schemas.microsoft.com/office/drawing/2014/main" id="{1EAA1A0B-52C0-4335-99DB-EA61528C2AAE}"/>
              </a:ext>
            </a:extLst>
          </p:cNvPr>
          <p:cNvSpPr txBox="1">
            <a:spLocks/>
          </p:cNvSpPr>
          <p:nvPr/>
        </p:nvSpPr>
        <p:spPr>
          <a:xfrm>
            <a:off x="2928664" y="260648"/>
            <a:ext cx="9144000" cy="620688"/>
          </a:xfrm>
          <a:prstGeom prst="rect">
            <a:avLst/>
          </a:prstGeom>
        </p:spPr>
        <p:txBody>
          <a:bodyPr/>
          <a:lstStyle>
            <a:lvl1pPr algn="ctr" defTabSz="914400" rtl="0" eaLnBrk="1" latinLnBrk="0" hangingPunct="1">
              <a:spcBef>
                <a:spcPct val="0"/>
              </a:spcBef>
              <a:buNone/>
              <a:defRPr sz="3200" kern="1200">
                <a:solidFill>
                  <a:schemeClr val="tx1"/>
                </a:solidFill>
                <a:latin typeface="Soberana Titular" pitchFamily="50" charset="0"/>
                <a:ea typeface="+mj-ea"/>
                <a:cs typeface="+mj-cs"/>
              </a:defRPr>
            </a:lvl1pPr>
          </a:lstStyle>
          <a:p>
            <a:pPr algn="r"/>
            <a:r>
              <a:rPr lang="es-MX" dirty="0"/>
              <a:t>Esquema Tarifario 2019</a:t>
            </a:r>
          </a:p>
        </p:txBody>
      </p:sp>
      <p:sp>
        <p:nvSpPr>
          <p:cNvPr id="5" name="Rectángulo 4">
            <a:extLst>
              <a:ext uri="{FF2B5EF4-FFF2-40B4-BE49-F238E27FC236}">
                <a16:creationId xmlns:a16="http://schemas.microsoft.com/office/drawing/2014/main" id="{B624BD3A-59EB-417E-88C2-8C17FF3355DF}"/>
              </a:ext>
            </a:extLst>
          </p:cNvPr>
          <p:cNvSpPr/>
          <p:nvPr/>
        </p:nvSpPr>
        <p:spPr>
          <a:xfrm>
            <a:off x="92098" y="1279388"/>
            <a:ext cx="3780000" cy="1100255"/>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MX" sz="1600" dirty="0">
                <a:solidFill>
                  <a:schemeClr val="tx1"/>
                </a:solidFill>
                <a:latin typeface="Soberana Sans" panose="02000000000000000000" pitchFamily="50" charset="0"/>
              </a:rPr>
              <a:t>En 2019 la CRE emitirá nuevas metodologías para las diferentes tarifas que regula (suministro básico, transmisión y distribución).</a:t>
            </a:r>
          </a:p>
        </p:txBody>
      </p:sp>
      <p:sp>
        <p:nvSpPr>
          <p:cNvPr id="6" name="Rectángulo 5">
            <a:extLst>
              <a:ext uri="{FF2B5EF4-FFF2-40B4-BE49-F238E27FC236}">
                <a16:creationId xmlns:a16="http://schemas.microsoft.com/office/drawing/2014/main" id="{341C0487-BF8B-478A-A270-0B6A3459D962}"/>
              </a:ext>
            </a:extLst>
          </p:cNvPr>
          <p:cNvSpPr/>
          <p:nvPr/>
        </p:nvSpPr>
        <p:spPr>
          <a:xfrm>
            <a:off x="3984274" y="2688593"/>
            <a:ext cx="3780000" cy="1783399"/>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MX" sz="1600" dirty="0">
                <a:solidFill>
                  <a:schemeClr val="tx1"/>
                </a:solidFill>
                <a:latin typeface="Soberana Sans" panose="02000000000000000000" pitchFamily="50" charset="0"/>
              </a:rPr>
              <a:t>La CRE cuenta con </a:t>
            </a:r>
            <a:r>
              <a:rPr lang="es-MX" sz="1600" b="1" dirty="0">
                <a:solidFill>
                  <a:schemeClr val="tx1"/>
                </a:solidFill>
                <a:latin typeface="Soberana Sans" panose="02000000000000000000" pitchFamily="50" charset="0"/>
              </a:rPr>
              <a:t>asesoría internacional (Deloitte España) </a:t>
            </a:r>
            <a:r>
              <a:rPr lang="es-MX" sz="1600" dirty="0">
                <a:solidFill>
                  <a:schemeClr val="tx1"/>
                </a:solidFill>
                <a:latin typeface="Soberana Sans" panose="02000000000000000000" pitchFamily="50" charset="0"/>
              </a:rPr>
              <a:t>para apoyar en la elaboración de la metodología, con el objetivo de asegurar la recuperación de los costos eficientes de operación y enviar señales correctas a productores y consumidores.</a:t>
            </a:r>
          </a:p>
          <a:p>
            <a:pPr algn="just"/>
            <a:endParaRPr lang="es-MX" sz="1600" b="1" dirty="0">
              <a:solidFill>
                <a:schemeClr val="tx1"/>
              </a:solidFill>
              <a:latin typeface="Soberana Sans" panose="02000000000000000000" pitchFamily="50" charset="0"/>
            </a:endParaRPr>
          </a:p>
        </p:txBody>
      </p:sp>
      <p:sp>
        <p:nvSpPr>
          <p:cNvPr id="7" name="Rectángulo 6">
            <a:extLst>
              <a:ext uri="{FF2B5EF4-FFF2-40B4-BE49-F238E27FC236}">
                <a16:creationId xmlns:a16="http://schemas.microsoft.com/office/drawing/2014/main" id="{3075CEC7-FC0C-4BAD-81EA-FF2A31B65563}"/>
              </a:ext>
            </a:extLst>
          </p:cNvPr>
          <p:cNvSpPr/>
          <p:nvPr/>
        </p:nvSpPr>
        <p:spPr>
          <a:xfrm>
            <a:off x="8203267" y="4546105"/>
            <a:ext cx="3780000" cy="1579273"/>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MX" sz="1600" dirty="0">
                <a:solidFill>
                  <a:schemeClr val="tx1"/>
                </a:solidFill>
                <a:latin typeface="Soberana Sans" panose="02000000000000000000" pitchFamily="50" charset="0"/>
              </a:rPr>
              <a:t>Se estima tener un dictamen final hacia finales del año, a fin de implementar la metodología en 2019, que podría incluir un periodo de transición.</a:t>
            </a:r>
          </a:p>
          <a:p>
            <a:pPr algn="just"/>
            <a:endParaRPr lang="es-MX" sz="1600" dirty="0">
              <a:solidFill>
                <a:schemeClr val="tx1"/>
              </a:solidFill>
              <a:latin typeface="Soberana Sans" panose="02000000000000000000" pitchFamily="50" charset="0"/>
            </a:endParaRPr>
          </a:p>
          <a:p>
            <a:pPr algn="just"/>
            <a:r>
              <a:rPr lang="es-MX" sz="1600" dirty="0">
                <a:solidFill>
                  <a:schemeClr val="tx1"/>
                </a:solidFill>
                <a:latin typeface="Soberana Sans" panose="02000000000000000000" pitchFamily="50" charset="0"/>
              </a:rPr>
              <a:t>SENER, SHCP y CFE colaboran con la CRE.</a:t>
            </a:r>
          </a:p>
        </p:txBody>
      </p:sp>
      <p:sp>
        <p:nvSpPr>
          <p:cNvPr id="10" name="Flecha: doblada 9">
            <a:extLst>
              <a:ext uri="{FF2B5EF4-FFF2-40B4-BE49-F238E27FC236}">
                <a16:creationId xmlns:a16="http://schemas.microsoft.com/office/drawing/2014/main" id="{58EA76F5-04D5-4AA5-B27A-62A2F62A71D8}"/>
              </a:ext>
            </a:extLst>
          </p:cNvPr>
          <p:cNvSpPr/>
          <p:nvPr/>
        </p:nvSpPr>
        <p:spPr>
          <a:xfrm rot="5400000">
            <a:off x="5140428" y="1255392"/>
            <a:ext cx="959522" cy="1561221"/>
          </a:xfrm>
          <a:prstGeom prst="bentArrow">
            <a:avLst/>
          </a:prstGeom>
          <a:solidFill>
            <a:schemeClr val="accent4">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Flecha: doblada 10">
            <a:extLst>
              <a:ext uri="{FF2B5EF4-FFF2-40B4-BE49-F238E27FC236}">
                <a16:creationId xmlns:a16="http://schemas.microsoft.com/office/drawing/2014/main" id="{F8EC09DD-2F7A-43B9-815C-F4F57EC9B682}"/>
              </a:ext>
            </a:extLst>
          </p:cNvPr>
          <p:cNvSpPr/>
          <p:nvPr/>
        </p:nvSpPr>
        <p:spPr>
          <a:xfrm rot="5400000">
            <a:off x="8902354" y="2976520"/>
            <a:ext cx="1060315" cy="1641246"/>
          </a:xfrm>
          <a:prstGeom prst="bentArrow">
            <a:avLst/>
          </a:prstGeom>
          <a:solidFill>
            <a:schemeClr val="accent4">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12" name="Imagen 11">
            <a:extLst>
              <a:ext uri="{FF2B5EF4-FFF2-40B4-BE49-F238E27FC236}">
                <a16:creationId xmlns:a16="http://schemas.microsoft.com/office/drawing/2014/main" id="{C3690D84-5C67-4EF8-BF95-74A08B1F7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6598" y="4725495"/>
            <a:ext cx="1153207" cy="1153207"/>
          </a:xfrm>
          <a:prstGeom prst="rect">
            <a:avLst/>
          </a:prstGeom>
        </p:spPr>
      </p:pic>
      <p:pic>
        <p:nvPicPr>
          <p:cNvPr id="13" name="Imagen 12">
            <a:extLst>
              <a:ext uri="{FF2B5EF4-FFF2-40B4-BE49-F238E27FC236}">
                <a16:creationId xmlns:a16="http://schemas.microsoft.com/office/drawing/2014/main" id="{4B72F0F5-9808-488F-968C-6E8577ECD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70" y="2897499"/>
            <a:ext cx="2275989" cy="2275989"/>
          </a:xfrm>
          <a:prstGeom prst="rect">
            <a:avLst/>
          </a:prstGeom>
        </p:spPr>
      </p:pic>
      <p:pic>
        <p:nvPicPr>
          <p:cNvPr id="14" name="Imagen 13">
            <a:extLst>
              <a:ext uri="{FF2B5EF4-FFF2-40B4-BE49-F238E27FC236}">
                <a16:creationId xmlns:a16="http://schemas.microsoft.com/office/drawing/2014/main" id="{EB6A6FA5-716E-41D6-B3FE-D745611F05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9290" y="1515085"/>
            <a:ext cx="1382414" cy="1382414"/>
          </a:xfrm>
          <a:prstGeom prst="rect">
            <a:avLst/>
          </a:prstGeom>
        </p:spPr>
      </p:pic>
      <p:sp>
        <p:nvSpPr>
          <p:cNvPr id="16" name="3 Marcador de número de diapositiva">
            <a:extLst>
              <a:ext uri="{FF2B5EF4-FFF2-40B4-BE49-F238E27FC236}">
                <a16:creationId xmlns:a16="http://schemas.microsoft.com/office/drawing/2014/main" id="{BA13153F-19EC-4511-ABC8-4B71E280754B}"/>
              </a:ext>
            </a:extLst>
          </p:cNvPr>
          <p:cNvSpPr txBox="1">
            <a:spLocks/>
          </p:cNvSpPr>
          <p:nvPr/>
        </p:nvSpPr>
        <p:spPr>
          <a:xfrm>
            <a:off x="9280293" y="6492875"/>
            <a:ext cx="28448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50B3BD-96C4-491F-B9AF-A33AF079A4D1}" type="slidenum">
              <a:rPr lang="es-MX" smtClean="0">
                <a:latin typeface="Arial" panose="020B0604020202020204" pitchFamily="34" charset="0"/>
                <a:cs typeface="Arial" panose="020B0604020202020204" pitchFamily="34" charset="0"/>
              </a:rPr>
              <a:pPr/>
              <a:t>7</a:t>
            </a:fld>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940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ángulo 7"/>
          <p:cNvSpPr/>
          <p:nvPr/>
        </p:nvSpPr>
        <p:spPr>
          <a:xfrm>
            <a:off x="0" y="0"/>
            <a:ext cx="12192000"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9" name="Imagen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098" y="121898"/>
            <a:ext cx="2093583" cy="662094"/>
          </a:xfrm>
          <a:prstGeom prst="rect">
            <a:avLst/>
          </a:prstGeom>
        </p:spPr>
      </p:pic>
      <p:sp>
        <p:nvSpPr>
          <p:cNvPr id="4" name="1 Título">
            <a:extLst>
              <a:ext uri="{FF2B5EF4-FFF2-40B4-BE49-F238E27FC236}">
                <a16:creationId xmlns:a16="http://schemas.microsoft.com/office/drawing/2014/main" id="{C3FECC1D-2CD9-4D72-83E4-B93C84378952}"/>
              </a:ext>
            </a:extLst>
          </p:cNvPr>
          <p:cNvSpPr txBox="1">
            <a:spLocks/>
          </p:cNvSpPr>
          <p:nvPr/>
        </p:nvSpPr>
        <p:spPr>
          <a:xfrm>
            <a:off x="3935760" y="315119"/>
            <a:ext cx="9144000" cy="620688"/>
          </a:xfrm>
          <a:prstGeom prst="rect">
            <a:avLst/>
          </a:prstGeom>
        </p:spPr>
        <p:txBody>
          <a:bodyPr/>
          <a:lstStyle>
            <a:lvl1pPr algn="ctr" defTabSz="914400" rtl="0" eaLnBrk="1" latinLnBrk="0" hangingPunct="1">
              <a:spcBef>
                <a:spcPct val="0"/>
              </a:spcBef>
              <a:buNone/>
              <a:defRPr sz="3200" kern="1200">
                <a:solidFill>
                  <a:schemeClr val="tx1"/>
                </a:solidFill>
                <a:latin typeface="Soberana Titular" pitchFamily="50" charset="0"/>
                <a:ea typeface="+mj-ea"/>
                <a:cs typeface="+mj-cs"/>
              </a:defRPr>
            </a:lvl1pPr>
          </a:lstStyle>
          <a:p>
            <a:r>
              <a:rPr lang="es-MX" sz="2600" dirty="0"/>
              <a:t>Reestructura del Esquema Tarifario</a:t>
            </a:r>
          </a:p>
        </p:txBody>
      </p:sp>
      <p:sp>
        <p:nvSpPr>
          <p:cNvPr id="5" name="Rectángulo 4">
            <a:extLst>
              <a:ext uri="{FF2B5EF4-FFF2-40B4-BE49-F238E27FC236}">
                <a16:creationId xmlns:a16="http://schemas.microsoft.com/office/drawing/2014/main" id="{D4EA1EDF-2E78-4086-B2AD-A30910C89067}"/>
              </a:ext>
            </a:extLst>
          </p:cNvPr>
          <p:cNvSpPr/>
          <p:nvPr/>
        </p:nvSpPr>
        <p:spPr>
          <a:xfrm>
            <a:off x="1377105" y="935807"/>
            <a:ext cx="9442013" cy="350399"/>
          </a:xfrm>
          <a:prstGeom prst="rect">
            <a:avLst/>
          </a:prstGeom>
          <a:noFill/>
          <a:ln w="19050" cap="flat" cmpd="sng" algn="ctr">
            <a:solidFill>
              <a:srgbClr val="0033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600" b="1" i="0" u="none" strike="noStrike" kern="0" cap="none" spc="0" normalizeH="0" baseline="0" noProof="0" dirty="0">
                <a:ln>
                  <a:noFill/>
                </a:ln>
                <a:solidFill>
                  <a:prstClr val="black"/>
                </a:solidFill>
                <a:effectLst/>
                <a:uLnTx/>
                <a:uFillTx/>
                <a:latin typeface="Soberana Sans" panose="02000000000000000000" pitchFamily="50" charset="0"/>
                <a:ea typeface="+mn-ea"/>
                <a:cs typeface="+mn-cs"/>
              </a:rPr>
              <a:t>El nuevo esquema simplifica la estructura al reducir de 23 a 12 categorías de usuarios.</a:t>
            </a:r>
          </a:p>
        </p:txBody>
      </p:sp>
      <p:graphicFrame>
        <p:nvGraphicFramePr>
          <p:cNvPr id="6" name="Tabla 5">
            <a:extLst>
              <a:ext uri="{FF2B5EF4-FFF2-40B4-BE49-F238E27FC236}">
                <a16:creationId xmlns:a16="http://schemas.microsoft.com/office/drawing/2014/main" id="{26C673D6-E98F-456A-A0A5-59AD438F2CF3}"/>
              </a:ext>
            </a:extLst>
          </p:cNvPr>
          <p:cNvGraphicFramePr>
            <a:graphicFrameLocks noGrp="1"/>
          </p:cNvGraphicFramePr>
          <p:nvPr>
            <p:extLst/>
          </p:nvPr>
        </p:nvGraphicFramePr>
        <p:xfrm>
          <a:off x="209320" y="1403951"/>
          <a:ext cx="5515619" cy="2922270"/>
        </p:xfrm>
        <a:graphic>
          <a:graphicData uri="http://schemas.openxmlformats.org/drawingml/2006/table">
            <a:tbl>
              <a:tblPr/>
              <a:tblGrid>
                <a:gridCol w="815249">
                  <a:extLst>
                    <a:ext uri="{9D8B030D-6E8A-4147-A177-3AD203B41FA5}">
                      <a16:colId xmlns:a16="http://schemas.microsoft.com/office/drawing/2014/main" val="1631262400"/>
                    </a:ext>
                  </a:extLst>
                </a:gridCol>
                <a:gridCol w="2106391">
                  <a:extLst>
                    <a:ext uri="{9D8B030D-6E8A-4147-A177-3AD203B41FA5}">
                      <a16:colId xmlns:a16="http://schemas.microsoft.com/office/drawing/2014/main" val="2559504321"/>
                    </a:ext>
                  </a:extLst>
                </a:gridCol>
                <a:gridCol w="2593979">
                  <a:extLst>
                    <a:ext uri="{9D8B030D-6E8A-4147-A177-3AD203B41FA5}">
                      <a16:colId xmlns:a16="http://schemas.microsoft.com/office/drawing/2014/main" val="610556603"/>
                    </a:ext>
                  </a:extLst>
                </a:gridCol>
              </a:tblGrid>
              <a:tr h="244839">
                <a:tc gridSpan="3">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b"/>
                      <a:r>
                        <a:rPr lang="es-MX" sz="1200" b="1" i="0" u="none" strike="noStrike" dirty="0">
                          <a:solidFill>
                            <a:srgbClr val="FFFFFF"/>
                          </a:solidFill>
                          <a:effectLst/>
                          <a:latin typeface="Soberana Sans" panose="02000000000000000000" pitchFamily="50" charset="0"/>
                        </a:rPr>
                        <a:t>Esquema Tarifario Anterior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70AD47">
                        <a:lumMod val="50000"/>
                      </a:srgbClr>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613514771"/>
                  </a:ext>
                </a:extLst>
              </a:tr>
              <a:tr h="292227">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600" b="0" i="0" u="none" strike="noStrike" dirty="0">
                          <a:solidFill>
                            <a:srgbClr val="FFFFFF"/>
                          </a:solidFill>
                          <a:effectLst/>
                          <a:latin typeface="Soberana Sans" panose="02000000000000000000" pitchFamily="50" charset="0"/>
                        </a:rPr>
                        <a:t> </a:t>
                      </a:r>
                    </a:p>
                  </a:txBody>
                  <a:tcPr marL="9525" marR="9525" marT="9525" marB="0" vert="vert27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5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b"/>
                      <a:r>
                        <a:rPr lang="es-MX" sz="1200" b="1" i="0" u="none" strike="noStrike" dirty="0">
                          <a:solidFill>
                            <a:srgbClr val="FFFFFF"/>
                          </a:solidFill>
                          <a:effectLst/>
                          <a:latin typeface="Soberana Sans" panose="02000000000000000000" pitchFamily="50" charset="0"/>
                        </a:rPr>
                        <a:t>Categoría Tarifaria</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5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b"/>
                      <a:r>
                        <a:rPr lang="es-MX" sz="1200" b="1" i="0" u="none" strike="noStrike" dirty="0">
                          <a:solidFill>
                            <a:srgbClr val="FFFFFF"/>
                          </a:solidFill>
                          <a:effectLst/>
                          <a:latin typeface="Soberana Sans" panose="02000000000000000000" pitchFamily="50" charset="0"/>
                        </a:rPr>
                        <a:t>Descripción</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50000"/>
                      </a:srgbClr>
                    </a:solidFill>
                  </a:tcPr>
                </a:tc>
                <a:extLst>
                  <a:ext uri="{0D108BD9-81ED-4DB2-BD59-A6C34878D82A}">
                    <a16:rowId xmlns:a16="http://schemas.microsoft.com/office/drawing/2014/main" val="4107644877"/>
                  </a:ext>
                </a:extLst>
              </a:tr>
              <a:tr h="379105">
                <a:tc rowSpan="8">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1400" b="1" i="0" u="none" strike="noStrike" dirty="0">
                          <a:solidFill>
                            <a:srgbClr val="000000"/>
                          </a:solidFill>
                          <a:effectLst/>
                          <a:latin typeface="Soberana Sans" panose="02000000000000000000" pitchFamily="50" charset="0"/>
                        </a:rPr>
                        <a:t>Baja Tensión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dirty="0">
                          <a:solidFill>
                            <a:srgbClr val="000000"/>
                          </a:solidFill>
                          <a:effectLst/>
                          <a:latin typeface="Soberana Sans" panose="02000000000000000000" pitchFamily="50"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Doméstico</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14029171"/>
                  </a:ext>
                </a:extLst>
              </a:tr>
              <a:tr h="379105">
                <a:tc vMerge="1">
                  <a:txBody>
                    <a:bodyPr/>
                    <a:lstStyle/>
                    <a:p>
                      <a:endParaRPr lang="es-MX"/>
                    </a:p>
                  </a:txBody>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pt-BR" sz="900" b="1" i="0" u="none" strike="noStrike" dirty="0">
                          <a:solidFill>
                            <a:srgbClr val="000000"/>
                          </a:solidFill>
                          <a:effectLst/>
                          <a:latin typeface="Soberana Sans" panose="02000000000000000000" pitchFamily="50" charset="0"/>
                        </a:rPr>
                        <a:t>1A, 1B, 1C, 1D, 1E, 1F</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Doméstico Verano Cálido</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29057025"/>
                  </a:ext>
                </a:extLst>
              </a:tr>
              <a:tr h="379105">
                <a:tc vMerge="1">
                  <a:txBody>
                    <a:bodyPr/>
                    <a:lstStyle/>
                    <a:p>
                      <a:endParaRPr lang="es-MX"/>
                    </a:p>
                  </a:txBody>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dirty="0">
                          <a:solidFill>
                            <a:srgbClr val="000000"/>
                          </a:solidFill>
                          <a:effectLst/>
                          <a:latin typeface="Soberana Sans" panose="02000000000000000000" pitchFamily="50" charset="0"/>
                        </a:rPr>
                        <a:t>DAC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Doméstico Alto Consumo</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75658226"/>
                  </a:ext>
                </a:extLst>
              </a:tr>
              <a:tr h="244839">
                <a:tc vMerge="1">
                  <a:txBody>
                    <a:bodyPr/>
                    <a:lstStyle/>
                    <a:p>
                      <a:endParaRPr lang="es-MX"/>
                    </a:p>
                  </a:txBody>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b"/>
                      <a:r>
                        <a:rPr lang="es-MX" sz="900" b="1" i="0" u="none" strike="noStrike" dirty="0">
                          <a:solidFill>
                            <a:srgbClr val="000000"/>
                          </a:solidFill>
                          <a:effectLst/>
                          <a:latin typeface="Soberana Sans" panose="02000000000000000000" pitchFamily="50" charset="0"/>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b"/>
                      <a:r>
                        <a:rPr lang="es-MX" sz="900" b="0" i="0" u="none" strike="noStrike" dirty="0">
                          <a:solidFill>
                            <a:srgbClr val="000000"/>
                          </a:solidFill>
                          <a:effectLst/>
                          <a:latin typeface="Soberana Sans" panose="02000000000000000000" pitchFamily="50" charset="0"/>
                        </a:rPr>
                        <a:t>General (&lt;25kW)</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2533837"/>
                  </a:ext>
                </a:extLst>
              </a:tr>
              <a:tr h="244839">
                <a:tc vMerge="1">
                  <a:txBody>
                    <a:bodyPr/>
                    <a:lstStyle/>
                    <a:p>
                      <a:endParaRPr lang="es-MX"/>
                    </a:p>
                  </a:txBody>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b"/>
                      <a:r>
                        <a:rPr lang="es-MX" sz="900" b="1" i="0" u="none" strike="noStrike">
                          <a:solidFill>
                            <a:srgbClr val="000000"/>
                          </a:solidFill>
                          <a:effectLst/>
                          <a:latin typeface="Soberana Sans" panose="02000000000000000000" pitchFamily="50" charset="0"/>
                        </a:rPr>
                        <a:t>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b"/>
                      <a:r>
                        <a:rPr lang="es-MX" sz="900" b="0" i="0" u="none" strike="noStrike" dirty="0">
                          <a:solidFill>
                            <a:srgbClr val="000000"/>
                          </a:solidFill>
                          <a:effectLst/>
                          <a:latin typeface="Soberana Sans" panose="02000000000000000000" pitchFamily="50" charset="0"/>
                        </a:rPr>
                        <a:t>General (&gt;25kW)</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79550535"/>
                  </a:ext>
                </a:extLst>
              </a:tr>
              <a:tr h="244839">
                <a:tc vMerge="1">
                  <a:txBody>
                    <a:bodyPr/>
                    <a:lstStyle/>
                    <a:p>
                      <a:endParaRPr lang="es-MX"/>
                    </a:p>
                  </a:txBody>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b"/>
                      <a:r>
                        <a:rPr lang="es-MX" sz="900" b="1" i="0" u="none" strike="noStrike">
                          <a:solidFill>
                            <a:srgbClr val="000000"/>
                          </a:solidFill>
                          <a:effectLst/>
                          <a:latin typeface="Soberana Sans" panose="02000000000000000000" pitchFamily="50" charset="0"/>
                        </a:rPr>
                        <a:t>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b"/>
                      <a:r>
                        <a:rPr lang="es-MX" sz="900" b="0" i="0" u="none" strike="noStrike" dirty="0">
                          <a:solidFill>
                            <a:srgbClr val="000000"/>
                          </a:solidFill>
                          <a:effectLst/>
                          <a:latin typeface="Soberana Sans" panose="02000000000000000000" pitchFamily="50" charset="0"/>
                        </a:rPr>
                        <a:t>Bombeo de Agua</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73830277"/>
                  </a:ext>
                </a:extLst>
              </a:tr>
              <a:tr h="252737">
                <a:tc vMerge="1">
                  <a:txBody>
                    <a:bodyPr/>
                    <a:lstStyle/>
                    <a:p>
                      <a:endParaRPr lang="es-MX"/>
                    </a:p>
                  </a:txBody>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a:solidFill>
                            <a:srgbClr val="000000"/>
                          </a:solidFill>
                          <a:effectLst/>
                          <a:latin typeface="Soberana Sans" panose="02000000000000000000" pitchFamily="50" charset="0"/>
                        </a:rPr>
                        <a:t>9, 9CU, 9N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Riego Agrícola: estímulo y nocturna</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05777340"/>
                  </a:ext>
                </a:extLst>
              </a:tr>
              <a:tr h="260635">
                <a:tc vMerge="1">
                  <a:txBody>
                    <a:bodyPr/>
                    <a:lstStyle/>
                    <a:p>
                      <a:endParaRPr lang="es-MX"/>
                    </a:p>
                  </a:txBody>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a:solidFill>
                            <a:srgbClr val="000000"/>
                          </a:solidFill>
                          <a:effectLst/>
                          <a:latin typeface="Soberana Sans" panose="02000000000000000000" pitchFamily="50" charset="0"/>
                        </a:rPr>
                        <a:t>5, 5A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Alumbrado Público (CDMX, </a:t>
                      </a:r>
                      <a:r>
                        <a:rPr lang="es-MX" sz="900" b="0" i="0" u="none" strike="noStrike" dirty="0" err="1">
                          <a:solidFill>
                            <a:srgbClr val="000000"/>
                          </a:solidFill>
                          <a:effectLst/>
                          <a:latin typeface="Soberana Sans" panose="02000000000000000000" pitchFamily="50" charset="0"/>
                        </a:rPr>
                        <a:t>Gdl</a:t>
                      </a:r>
                      <a:r>
                        <a:rPr lang="es-MX" sz="900" b="0" i="0" u="none" strike="noStrike" dirty="0">
                          <a:solidFill>
                            <a:srgbClr val="000000"/>
                          </a:solidFill>
                          <a:effectLst/>
                          <a:latin typeface="Soberana Sans" panose="02000000000000000000" pitchFamily="50" charset="0"/>
                        </a:rPr>
                        <a:t>, </a:t>
                      </a:r>
                      <a:r>
                        <a:rPr lang="es-MX" sz="900" b="0" i="0" u="none" strike="noStrike" dirty="0" err="1">
                          <a:solidFill>
                            <a:srgbClr val="000000"/>
                          </a:solidFill>
                          <a:effectLst/>
                          <a:latin typeface="Soberana Sans" panose="02000000000000000000" pitchFamily="50" charset="0"/>
                        </a:rPr>
                        <a:t>Mty</a:t>
                      </a:r>
                      <a:r>
                        <a:rPr lang="es-MX" sz="900" b="0" i="0" u="none" strike="noStrike" dirty="0">
                          <a:solidFill>
                            <a:srgbClr val="000000"/>
                          </a:solidFill>
                          <a:effectLst/>
                          <a:latin typeface="Soberana Sans" panose="02000000000000000000" pitchFamily="50" charset="0"/>
                        </a:rPr>
                        <a:t>, otras)</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932554355"/>
                  </a:ext>
                </a:extLst>
              </a:tr>
            </a:tbl>
          </a:graphicData>
        </a:graphic>
      </p:graphicFrame>
      <p:graphicFrame>
        <p:nvGraphicFramePr>
          <p:cNvPr id="7" name="Tabla 6">
            <a:extLst>
              <a:ext uri="{FF2B5EF4-FFF2-40B4-BE49-F238E27FC236}">
                <a16:creationId xmlns:a16="http://schemas.microsoft.com/office/drawing/2014/main" id="{F2CCEAF7-5495-4454-8B6B-40D420A4D0D1}"/>
              </a:ext>
            </a:extLst>
          </p:cNvPr>
          <p:cNvGraphicFramePr>
            <a:graphicFrameLocks noGrp="1"/>
          </p:cNvGraphicFramePr>
          <p:nvPr>
            <p:extLst/>
          </p:nvPr>
        </p:nvGraphicFramePr>
        <p:xfrm>
          <a:off x="6467063" y="1403951"/>
          <a:ext cx="5353876" cy="2945130"/>
        </p:xfrm>
        <a:graphic>
          <a:graphicData uri="http://schemas.openxmlformats.org/drawingml/2006/table">
            <a:tbl>
              <a:tblPr/>
              <a:tblGrid>
                <a:gridCol w="887894">
                  <a:extLst>
                    <a:ext uri="{9D8B030D-6E8A-4147-A177-3AD203B41FA5}">
                      <a16:colId xmlns:a16="http://schemas.microsoft.com/office/drawing/2014/main" val="3671793592"/>
                    </a:ext>
                  </a:extLst>
                </a:gridCol>
                <a:gridCol w="2504660">
                  <a:extLst>
                    <a:ext uri="{9D8B030D-6E8A-4147-A177-3AD203B41FA5}">
                      <a16:colId xmlns:a16="http://schemas.microsoft.com/office/drawing/2014/main" val="3034123909"/>
                    </a:ext>
                  </a:extLst>
                </a:gridCol>
                <a:gridCol w="1961322">
                  <a:extLst>
                    <a:ext uri="{9D8B030D-6E8A-4147-A177-3AD203B41FA5}">
                      <a16:colId xmlns:a16="http://schemas.microsoft.com/office/drawing/2014/main" val="3528276369"/>
                    </a:ext>
                  </a:extLst>
                </a:gridCol>
              </a:tblGrid>
              <a:tr h="295275">
                <a:tc gridSpan="3">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b"/>
                      <a:r>
                        <a:rPr lang="es-MX" sz="1200" b="1" i="0" u="none" strike="noStrike" dirty="0">
                          <a:solidFill>
                            <a:srgbClr val="FFFFFF"/>
                          </a:solidFill>
                          <a:effectLst/>
                          <a:latin typeface="Soberana Sans" panose="02000000000000000000" pitchFamily="50" charset="0"/>
                        </a:rPr>
                        <a:t>Nuevo Esquema Tarifario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70AD47">
                        <a:lumMod val="50000"/>
                      </a:srgbClr>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660536382"/>
                  </a:ext>
                </a:extLst>
              </a:tr>
              <a:tr h="352425">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1200" b="1" i="0" u="none" strike="noStrike" dirty="0">
                          <a:solidFill>
                            <a:srgbClr val="FFFFFF"/>
                          </a:solidFill>
                          <a:effectLst/>
                          <a:latin typeface="Soberana Sans" panose="02000000000000000000" pitchFamily="50" charset="0"/>
                        </a:rPr>
                        <a:t>Categoría tarifaria</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5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b"/>
                      <a:r>
                        <a:rPr lang="es-MX" sz="1200" b="1" i="0" u="none" strike="noStrike" dirty="0">
                          <a:solidFill>
                            <a:srgbClr val="FFFFFF"/>
                          </a:solidFill>
                          <a:effectLst/>
                          <a:latin typeface="Soberana Sans" panose="02000000000000000000" pitchFamily="50" charset="0"/>
                        </a:rPr>
                        <a:t>Descripción</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5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b"/>
                      <a:r>
                        <a:rPr lang="es-MX" sz="1200" b="1" i="0" u="none" strike="noStrike" dirty="0">
                          <a:solidFill>
                            <a:srgbClr val="FFFFFF"/>
                          </a:solidFill>
                          <a:effectLst/>
                          <a:latin typeface="Soberana Sans" panose="02000000000000000000" pitchFamily="50" charset="0"/>
                        </a:rPr>
                        <a:t>Tarifa anterior</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50000"/>
                      </a:srgbClr>
                    </a:solidFill>
                  </a:tcPr>
                </a:tc>
                <a:extLst>
                  <a:ext uri="{0D108BD9-81ED-4DB2-BD59-A6C34878D82A}">
                    <a16:rowId xmlns:a16="http://schemas.microsoft.com/office/drawing/2014/main" val="2237747981"/>
                  </a:ext>
                </a:extLst>
              </a:tr>
              <a:tr h="457200">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dirty="0">
                          <a:solidFill>
                            <a:srgbClr val="000000"/>
                          </a:solidFill>
                          <a:effectLst/>
                          <a:latin typeface="Soberana Sans" panose="02000000000000000000" pitchFamily="50" charset="0"/>
                        </a:rPr>
                        <a:t>DB1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Doméstico en Baja Tensión, consumiendo hasta 150 kWh-mes</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pt-BR" sz="900" b="0" i="0" u="none" strike="noStrike">
                          <a:solidFill>
                            <a:srgbClr val="000000"/>
                          </a:solidFill>
                          <a:effectLst/>
                          <a:latin typeface="Soberana Sans" panose="02000000000000000000" pitchFamily="50" charset="0"/>
                        </a:rPr>
                        <a:t>1, 1A, 1B, 1C, 1D, 1E, 1F</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75984603"/>
                  </a:ext>
                </a:extLst>
              </a:tr>
              <a:tr h="457200">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dirty="0">
                          <a:solidFill>
                            <a:srgbClr val="000000"/>
                          </a:solidFill>
                          <a:effectLst/>
                          <a:latin typeface="Soberana Sans" panose="02000000000000000000" pitchFamily="50" charset="0"/>
                        </a:rPr>
                        <a:t>DB2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Doméstico en Baja Tensión, consumiendo más de 150 kWh-mes</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a:solidFill>
                            <a:srgbClr val="000000"/>
                          </a:solidFill>
                          <a:effectLst/>
                          <a:latin typeface="Soberana Sans" panose="02000000000000000000" pitchFamily="50" charset="0"/>
                        </a:rPr>
                        <a:t>1, 1A, 1B, 1C, 1D, 1E, 1F, DAC</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43283309"/>
                  </a:ext>
                </a:extLst>
              </a:tr>
              <a:tr h="457200">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a:solidFill>
                            <a:srgbClr val="000000"/>
                          </a:solidFill>
                          <a:effectLst/>
                          <a:latin typeface="Soberana Sans" panose="02000000000000000000" pitchFamily="50" charset="0"/>
                        </a:rPr>
                        <a:t>PDBT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Pequeña Demanda (hasta 25 kW-mes) en baja Tensión</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2, 6</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56352491"/>
                  </a:ext>
                </a:extLst>
              </a:tr>
              <a:tr h="0">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a:solidFill>
                            <a:srgbClr val="000000"/>
                          </a:solidFill>
                          <a:effectLst/>
                          <a:latin typeface="Soberana Sans" panose="02000000000000000000" pitchFamily="50" charset="0"/>
                        </a:rPr>
                        <a:t>GDBT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Gran Demanda (mayor a 25 kW-mes) en Baja Tensión</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3, 6</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00676232"/>
                  </a:ext>
                </a:extLst>
              </a:tr>
              <a:tr h="304800">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a:solidFill>
                            <a:srgbClr val="000000"/>
                          </a:solidFill>
                          <a:effectLst/>
                          <a:latin typeface="Soberana Sans" panose="02000000000000000000" pitchFamily="50" charset="0"/>
                        </a:rPr>
                        <a:t>RABT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Riego Agrícola en Baja Tensión</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9, 9CU, 9N</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81944586"/>
                  </a:ext>
                </a:extLst>
              </a:tr>
              <a:tr h="314325">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a:solidFill>
                            <a:srgbClr val="000000"/>
                          </a:solidFill>
                          <a:effectLst/>
                          <a:latin typeface="Soberana Sans" panose="02000000000000000000" pitchFamily="50" charset="0"/>
                        </a:rPr>
                        <a:t>APBT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a:solidFill>
                            <a:srgbClr val="000000"/>
                          </a:solidFill>
                          <a:effectLst/>
                          <a:latin typeface="Soberana Sans" panose="02000000000000000000" pitchFamily="50" charset="0"/>
                        </a:rPr>
                        <a:t>Alumbrado Público en Baja Tensión</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5, 5A</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32890945"/>
                  </a:ext>
                </a:extLst>
              </a:tr>
            </a:tbl>
          </a:graphicData>
        </a:graphic>
      </p:graphicFrame>
      <p:graphicFrame>
        <p:nvGraphicFramePr>
          <p:cNvPr id="10" name="Tabla 9">
            <a:extLst>
              <a:ext uri="{FF2B5EF4-FFF2-40B4-BE49-F238E27FC236}">
                <a16:creationId xmlns:a16="http://schemas.microsoft.com/office/drawing/2014/main" id="{4D437EC7-A69A-4D60-ADB6-C26FA0D764D7}"/>
              </a:ext>
            </a:extLst>
          </p:cNvPr>
          <p:cNvGraphicFramePr>
            <a:graphicFrameLocks noGrp="1"/>
          </p:cNvGraphicFramePr>
          <p:nvPr>
            <p:extLst/>
          </p:nvPr>
        </p:nvGraphicFramePr>
        <p:xfrm>
          <a:off x="209320" y="4428340"/>
          <a:ext cx="5515618" cy="1350645"/>
        </p:xfrm>
        <a:graphic>
          <a:graphicData uri="http://schemas.openxmlformats.org/drawingml/2006/table">
            <a:tbl>
              <a:tblPr/>
              <a:tblGrid>
                <a:gridCol w="804232">
                  <a:extLst>
                    <a:ext uri="{9D8B030D-6E8A-4147-A177-3AD203B41FA5}">
                      <a16:colId xmlns:a16="http://schemas.microsoft.com/office/drawing/2014/main" val="4006887660"/>
                    </a:ext>
                  </a:extLst>
                </a:gridCol>
                <a:gridCol w="2206726">
                  <a:extLst>
                    <a:ext uri="{9D8B030D-6E8A-4147-A177-3AD203B41FA5}">
                      <a16:colId xmlns:a16="http://schemas.microsoft.com/office/drawing/2014/main" val="1112492885"/>
                    </a:ext>
                  </a:extLst>
                </a:gridCol>
                <a:gridCol w="2504660">
                  <a:extLst>
                    <a:ext uri="{9D8B030D-6E8A-4147-A177-3AD203B41FA5}">
                      <a16:colId xmlns:a16="http://schemas.microsoft.com/office/drawing/2014/main" val="1685526554"/>
                    </a:ext>
                  </a:extLst>
                </a:gridCol>
              </a:tblGrid>
              <a:tr h="210832">
                <a:tc rowSpan="5">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1400" b="1" i="0" u="none" strike="noStrike" dirty="0">
                          <a:solidFill>
                            <a:srgbClr val="000000"/>
                          </a:solidFill>
                          <a:effectLst/>
                          <a:latin typeface="Soberana Sans" panose="02000000000000000000" pitchFamily="50" charset="0"/>
                        </a:rPr>
                        <a:t>Media </a:t>
                      </a:r>
                    </a:p>
                    <a:p>
                      <a:pPr algn="ctr" rtl="0" fontAlgn="ctr"/>
                      <a:r>
                        <a:rPr lang="es-MX" sz="1400" b="1" i="0" u="none" strike="noStrike" dirty="0">
                          <a:solidFill>
                            <a:srgbClr val="000000"/>
                          </a:solidFill>
                          <a:effectLst/>
                          <a:latin typeface="Soberana Sans" panose="02000000000000000000" pitchFamily="50" charset="0"/>
                        </a:rPr>
                        <a:t>Tensión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dirty="0">
                          <a:solidFill>
                            <a:srgbClr val="000000"/>
                          </a:solidFill>
                          <a:effectLst/>
                          <a:latin typeface="Soberana Sans" panose="02000000000000000000" pitchFamily="50" charset="0"/>
                        </a:rPr>
                        <a:t>5, 5A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a:solidFill>
                            <a:srgbClr val="000000"/>
                          </a:solidFill>
                          <a:effectLst/>
                          <a:latin typeface="Soberana Sans" panose="02000000000000000000" pitchFamily="50" charset="0"/>
                        </a:rPr>
                        <a:t>Alumbrado Público (CDMX, Gdl, Mty, otras)</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3396131928"/>
                  </a:ext>
                </a:extLst>
              </a:tr>
              <a:tr h="210832">
                <a:tc vMerge="1">
                  <a:txBody>
                    <a:bodyPr/>
                    <a:lstStyle/>
                    <a:p>
                      <a:endParaRPr lang="es-MX"/>
                    </a:p>
                  </a:txBody>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dirty="0">
                          <a:solidFill>
                            <a:srgbClr val="000000"/>
                          </a:solidFill>
                          <a:effectLst/>
                          <a:latin typeface="Soberana Sans" panose="02000000000000000000" pitchFamily="50" charset="0"/>
                        </a:rPr>
                        <a:t>9M, 9CU, 9N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Riego Agrícola: estímulo y nocturna</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2022688417"/>
                  </a:ext>
                </a:extLst>
              </a:tr>
              <a:tr h="316249">
                <a:tc vMerge="1">
                  <a:txBody>
                    <a:bodyPr/>
                    <a:lstStyle/>
                    <a:p>
                      <a:endParaRPr lang="es-MX"/>
                    </a:p>
                  </a:txBody>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dirty="0">
                          <a:solidFill>
                            <a:srgbClr val="000000"/>
                          </a:solidFill>
                          <a:effectLst/>
                          <a:latin typeface="Soberana Sans" panose="02000000000000000000" pitchFamily="50" charset="0"/>
                        </a:rPr>
                        <a:t>OM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General (&lt;100kW)</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3741513881"/>
                  </a:ext>
                </a:extLst>
              </a:tr>
              <a:tr h="395311">
                <a:tc vMerge="1">
                  <a:txBody>
                    <a:bodyPr/>
                    <a:lstStyle/>
                    <a:p>
                      <a:endParaRPr lang="es-MX"/>
                    </a:p>
                  </a:txBody>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dirty="0">
                          <a:solidFill>
                            <a:srgbClr val="000000"/>
                          </a:solidFill>
                          <a:effectLst/>
                          <a:latin typeface="Soberana Sans" panose="02000000000000000000" pitchFamily="50" charset="0"/>
                        </a:rPr>
                        <a:t>HM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Horaria de media utilización &gt;100 kW</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628293247"/>
                  </a:ext>
                </a:extLst>
              </a:tr>
              <a:tr h="217421">
                <a:tc vMerge="1">
                  <a:txBody>
                    <a:bodyPr/>
                    <a:lstStyle/>
                    <a:p>
                      <a:endParaRPr lang="es-MX"/>
                    </a:p>
                  </a:txBody>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a:solidFill>
                            <a:srgbClr val="000000"/>
                          </a:solidFill>
                          <a:effectLst/>
                          <a:latin typeface="Soberana Sans" panose="02000000000000000000" pitchFamily="50" charset="0"/>
                        </a:rPr>
                        <a:t>HMC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Horaria de corta utilización</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916297345"/>
                  </a:ext>
                </a:extLst>
              </a:tr>
            </a:tbl>
          </a:graphicData>
        </a:graphic>
      </p:graphicFrame>
      <p:graphicFrame>
        <p:nvGraphicFramePr>
          <p:cNvPr id="11" name="Tabla 10">
            <a:extLst>
              <a:ext uri="{FF2B5EF4-FFF2-40B4-BE49-F238E27FC236}">
                <a16:creationId xmlns:a16="http://schemas.microsoft.com/office/drawing/2014/main" id="{6FE8CA16-AE41-46C4-BE78-761E979636BF}"/>
              </a:ext>
            </a:extLst>
          </p:cNvPr>
          <p:cNvGraphicFramePr>
            <a:graphicFrameLocks noGrp="1"/>
          </p:cNvGraphicFramePr>
          <p:nvPr>
            <p:extLst/>
          </p:nvPr>
        </p:nvGraphicFramePr>
        <p:xfrm>
          <a:off x="6467063" y="4406382"/>
          <a:ext cx="5353876" cy="1350645"/>
        </p:xfrm>
        <a:graphic>
          <a:graphicData uri="http://schemas.openxmlformats.org/drawingml/2006/table">
            <a:tbl>
              <a:tblPr/>
              <a:tblGrid>
                <a:gridCol w="887894">
                  <a:extLst>
                    <a:ext uri="{9D8B030D-6E8A-4147-A177-3AD203B41FA5}">
                      <a16:colId xmlns:a16="http://schemas.microsoft.com/office/drawing/2014/main" val="1802782700"/>
                    </a:ext>
                  </a:extLst>
                </a:gridCol>
                <a:gridCol w="2517913">
                  <a:extLst>
                    <a:ext uri="{9D8B030D-6E8A-4147-A177-3AD203B41FA5}">
                      <a16:colId xmlns:a16="http://schemas.microsoft.com/office/drawing/2014/main" val="54001815"/>
                    </a:ext>
                  </a:extLst>
                </a:gridCol>
                <a:gridCol w="1948069">
                  <a:extLst>
                    <a:ext uri="{9D8B030D-6E8A-4147-A177-3AD203B41FA5}">
                      <a16:colId xmlns:a16="http://schemas.microsoft.com/office/drawing/2014/main" val="1403994715"/>
                    </a:ext>
                  </a:extLst>
                </a:gridCol>
              </a:tblGrid>
              <a:tr h="304800">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dirty="0">
                          <a:solidFill>
                            <a:srgbClr val="000000"/>
                          </a:solidFill>
                          <a:effectLst/>
                          <a:latin typeface="Soberana Sans" panose="02000000000000000000" pitchFamily="50" charset="0"/>
                        </a:rPr>
                        <a:t>APMT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Alumbrado Público en Media Tensión</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a:solidFill>
                            <a:srgbClr val="000000"/>
                          </a:solidFill>
                          <a:effectLst/>
                          <a:latin typeface="Soberana Sans" panose="02000000000000000000" pitchFamily="50" charset="0"/>
                        </a:rPr>
                        <a:t>5, 5A</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360462353"/>
                  </a:ext>
                </a:extLst>
              </a:tr>
              <a:tr h="304800">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dirty="0">
                          <a:solidFill>
                            <a:srgbClr val="000000"/>
                          </a:solidFill>
                          <a:effectLst/>
                          <a:latin typeface="Soberana Sans" panose="02000000000000000000" pitchFamily="50" charset="0"/>
                        </a:rPr>
                        <a:t>RAMT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Riego Agrícola en Media Tensión</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a:solidFill>
                            <a:srgbClr val="000000"/>
                          </a:solidFill>
                          <a:effectLst/>
                          <a:latin typeface="Soberana Sans" panose="02000000000000000000" pitchFamily="50" charset="0"/>
                        </a:rPr>
                        <a:t>9M, 9CU, 9N</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2421068863"/>
                  </a:ext>
                </a:extLst>
              </a:tr>
              <a:tr h="457200">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a:solidFill>
                            <a:srgbClr val="000000"/>
                          </a:solidFill>
                          <a:effectLst/>
                          <a:latin typeface="Soberana Sans" panose="02000000000000000000" pitchFamily="50" charset="0"/>
                        </a:rPr>
                        <a:t>GDMTO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Gran Demanda (menor a 25 kW-mes) en Media Tensión ordinaria</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OM, 6</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2062328190"/>
                  </a:ext>
                </a:extLst>
              </a:tr>
              <a:tr h="0">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a:solidFill>
                            <a:srgbClr val="000000"/>
                          </a:solidFill>
                          <a:effectLst/>
                          <a:latin typeface="Soberana Sans" panose="02000000000000000000" pitchFamily="50" charset="0"/>
                        </a:rPr>
                        <a:t>GDMTH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Gran Demanda (mayor a 25 kW-mes) en Media Tensión horaria</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HM, HMC, 6</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2724329308"/>
                  </a:ext>
                </a:extLst>
              </a:tr>
            </a:tbl>
          </a:graphicData>
        </a:graphic>
      </p:graphicFrame>
      <p:graphicFrame>
        <p:nvGraphicFramePr>
          <p:cNvPr id="12" name="Tabla 11">
            <a:extLst>
              <a:ext uri="{FF2B5EF4-FFF2-40B4-BE49-F238E27FC236}">
                <a16:creationId xmlns:a16="http://schemas.microsoft.com/office/drawing/2014/main" id="{4DA32FCB-0FA6-420F-B15A-BDF027BA56EE}"/>
              </a:ext>
            </a:extLst>
          </p:cNvPr>
          <p:cNvGraphicFramePr>
            <a:graphicFrameLocks noGrp="1"/>
          </p:cNvGraphicFramePr>
          <p:nvPr>
            <p:extLst/>
          </p:nvPr>
        </p:nvGraphicFramePr>
        <p:xfrm>
          <a:off x="6467063" y="5853758"/>
          <a:ext cx="5353876" cy="864002"/>
        </p:xfrm>
        <a:graphic>
          <a:graphicData uri="http://schemas.openxmlformats.org/drawingml/2006/table">
            <a:tbl>
              <a:tblPr/>
              <a:tblGrid>
                <a:gridCol w="901147">
                  <a:extLst>
                    <a:ext uri="{9D8B030D-6E8A-4147-A177-3AD203B41FA5}">
                      <a16:colId xmlns:a16="http://schemas.microsoft.com/office/drawing/2014/main" val="1880248819"/>
                    </a:ext>
                  </a:extLst>
                </a:gridCol>
                <a:gridCol w="2517913">
                  <a:extLst>
                    <a:ext uri="{9D8B030D-6E8A-4147-A177-3AD203B41FA5}">
                      <a16:colId xmlns:a16="http://schemas.microsoft.com/office/drawing/2014/main" val="3649134374"/>
                    </a:ext>
                  </a:extLst>
                </a:gridCol>
                <a:gridCol w="1934816">
                  <a:extLst>
                    <a:ext uri="{9D8B030D-6E8A-4147-A177-3AD203B41FA5}">
                      <a16:colId xmlns:a16="http://schemas.microsoft.com/office/drawing/2014/main" val="2660285117"/>
                    </a:ext>
                  </a:extLst>
                </a:gridCol>
              </a:tblGrid>
              <a:tr h="432001">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dirty="0">
                          <a:solidFill>
                            <a:srgbClr val="000000"/>
                          </a:solidFill>
                          <a:effectLst/>
                          <a:latin typeface="Soberana Sans" panose="02000000000000000000" pitchFamily="50" charset="0"/>
                        </a:rPr>
                        <a:t>DIST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Demanda Industrial en Subtransmisión</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HS, HSL</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extLst>
                  <a:ext uri="{0D108BD9-81ED-4DB2-BD59-A6C34878D82A}">
                    <a16:rowId xmlns:a16="http://schemas.microsoft.com/office/drawing/2014/main" val="153600357"/>
                  </a:ext>
                </a:extLst>
              </a:tr>
              <a:tr h="432001">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dirty="0">
                          <a:solidFill>
                            <a:srgbClr val="000000"/>
                          </a:solidFill>
                          <a:effectLst/>
                          <a:latin typeface="Soberana Sans" panose="02000000000000000000" pitchFamily="50" charset="0"/>
                        </a:rPr>
                        <a:t>DIT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Demanda Industrial en Transmisión</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HT, HTL</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extLst>
                  <a:ext uri="{0D108BD9-81ED-4DB2-BD59-A6C34878D82A}">
                    <a16:rowId xmlns:a16="http://schemas.microsoft.com/office/drawing/2014/main" val="2410598069"/>
                  </a:ext>
                </a:extLst>
              </a:tr>
            </a:tbl>
          </a:graphicData>
        </a:graphic>
      </p:graphicFrame>
      <p:graphicFrame>
        <p:nvGraphicFramePr>
          <p:cNvPr id="13" name="Tabla 12">
            <a:extLst>
              <a:ext uri="{FF2B5EF4-FFF2-40B4-BE49-F238E27FC236}">
                <a16:creationId xmlns:a16="http://schemas.microsoft.com/office/drawing/2014/main" id="{FD989EC3-7F7B-4DB0-A967-519C750F05C2}"/>
              </a:ext>
            </a:extLst>
          </p:cNvPr>
          <p:cNvGraphicFramePr>
            <a:graphicFrameLocks noGrp="1"/>
          </p:cNvGraphicFramePr>
          <p:nvPr>
            <p:extLst/>
          </p:nvPr>
        </p:nvGraphicFramePr>
        <p:xfrm>
          <a:off x="209320" y="5853758"/>
          <a:ext cx="5515617" cy="864002"/>
        </p:xfrm>
        <a:graphic>
          <a:graphicData uri="http://schemas.openxmlformats.org/drawingml/2006/table">
            <a:tbl>
              <a:tblPr/>
              <a:tblGrid>
                <a:gridCol w="782198">
                  <a:extLst>
                    <a:ext uri="{9D8B030D-6E8A-4147-A177-3AD203B41FA5}">
                      <a16:colId xmlns:a16="http://schemas.microsoft.com/office/drawing/2014/main" val="3581359402"/>
                    </a:ext>
                  </a:extLst>
                </a:gridCol>
                <a:gridCol w="2215508">
                  <a:extLst>
                    <a:ext uri="{9D8B030D-6E8A-4147-A177-3AD203B41FA5}">
                      <a16:colId xmlns:a16="http://schemas.microsoft.com/office/drawing/2014/main" val="3429750093"/>
                    </a:ext>
                  </a:extLst>
                </a:gridCol>
                <a:gridCol w="2517911">
                  <a:extLst>
                    <a:ext uri="{9D8B030D-6E8A-4147-A177-3AD203B41FA5}">
                      <a16:colId xmlns:a16="http://schemas.microsoft.com/office/drawing/2014/main" val="1702162053"/>
                    </a:ext>
                  </a:extLst>
                </a:gridCol>
              </a:tblGrid>
              <a:tr h="214326">
                <a:tc rowSpan="4">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1400" b="1" i="0" u="none" strike="noStrike" dirty="0">
                          <a:solidFill>
                            <a:srgbClr val="000000"/>
                          </a:solidFill>
                          <a:effectLst/>
                          <a:latin typeface="Soberana Sans" panose="02000000000000000000" pitchFamily="50" charset="0"/>
                        </a:rPr>
                        <a:t>Alta Tensión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75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dirty="0">
                          <a:solidFill>
                            <a:srgbClr val="000000"/>
                          </a:solidFill>
                          <a:effectLst/>
                          <a:latin typeface="Soberana Sans" panose="02000000000000000000" pitchFamily="50" charset="0"/>
                        </a:rPr>
                        <a:t>HS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a:solidFill>
                            <a:srgbClr val="000000"/>
                          </a:solidFill>
                          <a:effectLst/>
                          <a:latin typeface="Soberana Sans" panose="02000000000000000000" pitchFamily="50" charset="0"/>
                        </a:rPr>
                        <a:t>Horaria de media utilización</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extLst>
                  <a:ext uri="{0D108BD9-81ED-4DB2-BD59-A6C34878D82A}">
                    <a16:rowId xmlns:a16="http://schemas.microsoft.com/office/drawing/2014/main" val="3798524911"/>
                  </a:ext>
                </a:extLst>
              </a:tr>
              <a:tr h="214326">
                <a:tc vMerge="1">
                  <a:txBody>
                    <a:bodyPr/>
                    <a:lstStyle/>
                    <a:p>
                      <a:endParaRPr lang="es-MX"/>
                    </a:p>
                  </a:txBody>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dirty="0">
                          <a:solidFill>
                            <a:srgbClr val="000000"/>
                          </a:solidFill>
                          <a:effectLst/>
                          <a:latin typeface="Soberana Sans" panose="02000000000000000000" pitchFamily="50" charset="0"/>
                        </a:rPr>
                        <a:t>HSL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Horaria de corta utilización</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extLst>
                  <a:ext uri="{0D108BD9-81ED-4DB2-BD59-A6C34878D82A}">
                    <a16:rowId xmlns:a16="http://schemas.microsoft.com/office/drawing/2014/main" val="3812927220"/>
                  </a:ext>
                </a:extLst>
              </a:tr>
              <a:tr h="214326">
                <a:tc vMerge="1">
                  <a:txBody>
                    <a:bodyPr/>
                    <a:lstStyle/>
                    <a:p>
                      <a:endParaRPr lang="es-MX"/>
                    </a:p>
                  </a:txBody>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dirty="0">
                          <a:solidFill>
                            <a:srgbClr val="000000"/>
                          </a:solidFill>
                          <a:effectLst/>
                          <a:latin typeface="Soberana Sans" panose="02000000000000000000" pitchFamily="50" charset="0"/>
                        </a:rPr>
                        <a:t>HT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Horaria de media utilización</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extLst>
                  <a:ext uri="{0D108BD9-81ED-4DB2-BD59-A6C34878D82A}">
                    <a16:rowId xmlns:a16="http://schemas.microsoft.com/office/drawing/2014/main" val="2751518295"/>
                  </a:ext>
                </a:extLst>
              </a:tr>
              <a:tr h="221024">
                <a:tc vMerge="1">
                  <a:txBody>
                    <a:bodyPr/>
                    <a:lstStyle/>
                    <a:p>
                      <a:endParaRPr lang="es-MX"/>
                    </a:p>
                  </a:txBody>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1" i="0" u="none" strike="noStrike">
                          <a:solidFill>
                            <a:srgbClr val="000000"/>
                          </a:solidFill>
                          <a:effectLst/>
                          <a:latin typeface="Soberana Sans" panose="02000000000000000000" pitchFamily="50" charset="0"/>
                        </a:rPr>
                        <a:t>HTL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900" b="0" i="0" u="none" strike="noStrike" dirty="0">
                          <a:solidFill>
                            <a:srgbClr val="000000"/>
                          </a:solidFill>
                          <a:effectLst/>
                          <a:latin typeface="Soberana Sans" panose="02000000000000000000" pitchFamily="50" charset="0"/>
                        </a:rPr>
                        <a:t>Horaria de corta utilización</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extLst>
                  <a:ext uri="{0D108BD9-81ED-4DB2-BD59-A6C34878D82A}">
                    <a16:rowId xmlns:a16="http://schemas.microsoft.com/office/drawing/2014/main" val="597403019"/>
                  </a:ext>
                </a:extLst>
              </a:tr>
            </a:tbl>
          </a:graphicData>
        </a:graphic>
      </p:graphicFrame>
      <p:sp>
        <p:nvSpPr>
          <p:cNvPr id="15" name="3 Marcador de número de diapositiva">
            <a:extLst>
              <a:ext uri="{FF2B5EF4-FFF2-40B4-BE49-F238E27FC236}">
                <a16:creationId xmlns:a16="http://schemas.microsoft.com/office/drawing/2014/main" id="{200ECC37-B741-4FA4-AE8F-53CFB2B7C6E6}"/>
              </a:ext>
            </a:extLst>
          </p:cNvPr>
          <p:cNvSpPr txBox="1">
            <a:spLocks/>
          </p:cNvSpPr>
          <p:nvPr/>
        </p:nvSpPr>
        <p:spPr>
          <a:xfrm>
            <a:off x="9280293" y="6492875"/>
            <a:ext cx="28448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50B3BD-96C4-491F-B9AF-A33AF079A4D1}" type="slidenum">
              <a:rPr lang="es-MX" smtClean="0">
                <a:latin typeface="Arial" panose="020B0604020202020204" pitchFamily="34" charset="0"/>
                <a:cs typeface="Arial" panose="020B0604020202020204" pitchFamily="34" charset="0"/>
              </a:rPr>
              <a:pPr/>
              <a:t>8</a:t>
            </a:fld>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48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ángulo 7"/>
          <p:cNvSpPr/>
          <p:nvPr/>
        </p:nvSpPr>
        <p:spPr>
          <a:xfrm>
            <a:off x="0" y="0"/>
            <a:ext cx="12192000"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9" name="Imagen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098" y="121898"/>
            <a:ext cx="2093583" cy="662094"/>
          </a:xfrm>
          <a:prstGeom prst="rect">
            <a:avLst/>
          </a:prstGeom>
        </p:spPr>
      </p:pic>
      <p:sp>
        <p:nvSpPr>
          <p:cNvPr id="4" name="1 Título">
            <a:extLst>
              <a:ext uri="{FF2B5EF4-FFF2-40B4-BE49-F238E27FC236}">
                <a16:creationId xmlns:a16="http://schemas.microsoft.com/office/drawing/2014/main" id="{FAE1B40D-BC9B-46F0-BDAD-3D8EB5587471}"/>
              </a:ext>
            </a:extLst>
          </p:cNvPr>
          <p:cNvSpPr txBox="1">
            <a:spLocks/>
          </p:cNvSpPr>
          <p:nvPr/>
        </p:nvSpPr>
        <p:spPr>
          <a:xfrm>
            <a:off x="2888301" y="315772"/>
            <a:ext cx="9144000" cy="620688"/>
          </a:xfrm>
          <a:prstGeom prst="rect">
            <a:avLst/>
          </a:prstGeom>
        </p:spPr>
        <p:txBody>
          <a:bodyPr/>
          <a:lstStyle>
            <a:lvl1pPr algn="ctr" defTabSz="914400" rtl="0" eaLnBrk="1" latinLnBrk="0" hangingPunct="1">
              <a:spcBef>
                <a:spcPct val="0"/>
              </a:spcBef>
              <a:buNone/>
              <a:defRPr sz="3200" kern="1200">
                <a:solidFill>
                  <a:schemeClr val="tx1"/>
                </a:solidFill>
                <a:latin typeface="Soberana Titular" pitchFamily="50" charset="0"/>
                <a:ea typeface="+mj-ea"/>
                <a:cs typeface="+mj-cs"/>
              </a:defRPr>
            </a:lvl1pPr>
          </a:lstStyle>
          <a:p>
            <a:pPr algn="r"/>
            <a:r>
              <a:rPr lang="es-MX" sz="2600" dirty="0"/>
              <a:t>Divisiones</a:t>
            </a:r>
          </a:p>
        </p:txBody>
      </p:sp>
      <p:sp>
        <p:nvSpPr>
          <p:cNvPr id="5" name="Rectángulo 4">
            <a:extLst>
              <a:ext uri="{FF2B5EF4-FFF2-40B4-BE49-F238E27FC236}">
                <a16:creationId xmlns:a16="http://schemas.microsoft.com/office/drawing/2014/main" id="{1BD92AB4-73B0-4090-A6B5-68BFCF06B932}"/>
              </a:ext>
            </a:extLst>
          </p:cNvPr>
          <p:cNvSpPr/>
          <p:nvPr/>
        </p:nvSpPr>
        <p:spPr>
          <a:xfrm>
            <a:off x="5710755" y="5361402"/>
            <a:ext cx="6244329" cy="870482"/>
          </a:xfrm>
          <a:prstGeom prst="rect">
            <a:avLst/>
          </a:prstGeom>
          <a:solidFill>
            <a:srgbClr val="FFFFCC"/>
          </a:solidFill>
          <a:ln w="38100" cap="flat" cmpd="sng" algn="ctr">
            <a:noFill/>
            <a:prstDash val="solid"/>
            <a:miter lim="800000"/>
          </a:ln>
          <a:effectLst/>
        </p:spPr>
        <p:txBody>
          <a:bodyPr rtlCol="0" anchor="t"/>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600" b="0" i="0" u="none" strike="noStrike" kern="0" cap="none" spc="0" normalizeH="0" baseline="0" noProof="0" dirty="0">
                <a:ln>
                  <a:noFill/>
                </a:ln>
                <a:solidFill>
                  <a:prstClr val="black"/>
                </a:solidFill>
                <a:effectLst/>
                <a:uLnTx/>
                <a:uFillTx/>
                <a:latin typeface="Soberana Sans" panose="02000000000000000000" pitchFamily="50" charset="0"/>
                <a:ea typeface="+mn-ea"/>
                <a:cs typeface="+mn-cs"/>
              </a:rPr>
              <a:t>Las 17 Divisiones Tarifarias corresponden a las 16 zonas de Distribución, con la separación de Baja California en BCA y BCS.</a:t>
            </a:r>
          </a:p>
        </p:txBody>
      </p:sp>
      <p:graphicFrame>
        <p:nvGraphicFramePr>
          <p:cNvPr id="6" name="Tabla 5">
            <a:extLst>
              <a:ext uri="{FF2B5EF4-FFF2-40B4-BE49-F238E27FC236}">
                <a16:creationId xmlns:a16="http://schemas.microsoft.com/office/drawing/2014/main" id="{0382E402-49EC-4539-A983-774273FFE882}"/>
              </a:ext>
            </a:extLst>
          </p:cNvPr>
          <p:cNvGraphicFramePr>
            <a:graphicFrameLocks noGrp="1"/>
          </p:cNvGraphicFramePr>
          <p:nvPr>
            <p:extLst/>
          </p:nvPr>
        </p:nvGraphicFramePr>
        <p:xfrm>
          <a:off x="403248" y="1657418"/>
          <a:ext cx="4906882" cy="3089100"/>
        </p:xfrm>
        <a:graphic>
          <a:graphicData uri="http://schemas.openxmlformats.org/drawingml/2006/table">
            <a:tbl>
              <a:tblPr/>
              <a:tblGrid>
                <a:gridCol w="1293350">
                  <a:extLst>
                    <a:ext uri="{9D8B030D-6E8A-4147-A177-3AD203B41FA5}">
                      <a16:colId xmlns:a16="http://schemas.microsoft.com/office/drawing/2014/main" val="1984701593"/>
                    </a:ext>
                  </a:extLst>
                </a:gridCol>
                <a:gridCol w="3613532">
                  <a:extLst>
                    <a:ext uri="{9D8B030D-6E8A-4147-A177-3AD203B41FA5}">
                      <a16:colId xmlns:a16="http://schemas.microsoft.com/office/drawing/2014/main" val="2661568459"/>
                    </a:ext>
                  </a:extLst>
                </a:gridCol>
              </a:tblGrid>
              <a:tr h="495900">
                <a:tc rowSpan="9">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600" b="1" i="0" u="none" strike="noStrike" dirty="0">
                          <a:solidFill>
                            <a:srgbClr val="FFFFFF"/>
                          </a:solidFill>
                          <a:effectLst>
                            <a:outerShdw blurRad="38100" dist="38100" dir="2700000" algn="tl">
                              <a:srgbClr val="000000">
                                <a:alpha val="43137"/>
                              </a:srgbClr>
                            </a:outerShdw>
                          </a:effectLst>
                          <a:latin typeface="Soberana Sans" panose="02000000000000000000" pitchFamily="50" charset="0"/>
                        </a:rPr>
                        <a:t>Esquema Tarifario Anterior</a:t>
                      </a:r>
                    </a:p>
                    <a:p>
                      <a:pPr algn="ctr" rtl="0" fontAlgn="ctr"/>
                      <a:endParaRPr lang="es-MX" sz="1600" b="1" i="0" u="none" strike="noStrike" dirty="0">
                        <a:ln>
                          <a:noFill/>
                        </a:ln>
                        <a:solidFill>
                          <a:schemeClr val="tx1"/>
                        </a:solidFill>
                        <a:effectLst/>
                        <a:latin typeface="Soberana Sans" panose="02000000000000000000" pitchFamily="50"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5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1600" b="1" i="0" u="none" strike="noStrike" dirty="0">
                          <a:ln>
                            <a:noFill/>
                          </a:ln>
                          <a:solidFill>
                            <a:schemeClr val="tx1"/>
                          </a:solidFill>
                          <a:effectLst/>
                          <a:latin typeface="Soberana Sans" panose="02000000000000000000" pitchFamily="50" charset="0"/>
                        </a:rPr>
                        <a:t>Regiones tarifarias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lumMod val="60000"/>
                        <a:lumOff val="40000"/>
                      </a:srgbClr>
                    </a:solidFill>
                  </a:tcPr>
                </a:tc>
                <a:extLst>
                  <a:ext uri="{0D108BD9-81ED-4DB2-BD59-A6C34878D82A}">
                    <a16:rowId xmlns:a16="http://schemas.microsoft.com/office/drawing/2014/main" val="1860897195"/>
                  </a:ext>
                </a:extLst>
              </a:tr>
              <a:tr h="324150">
                <a:tc vMerge="1">
                  <a:txBody>
                    <a:bodyPr/>
                    <a:lstStyle/>
                    <a:p>
                      <a:pPr algn="l" rtl="0" fontAlgn="ctr"/>
                      <a:endParaRPr lang="es-MX" sz="1600" b="0" i="0" u="none" strike="noStrike" dirty="0">
                        <a:solidFill>
                          <a:srgbClr val="000000"/>
                        </a:solidFill>
                        <a:effectLst/>
                        <a:latin typeface="Soberana Sans" panose="02000000000000000000" pitchFamily="50"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dirty="0">
                          <a:solidFill>
                            <a:srgbClr val="000000"/>
                          </a:solidFill>
                          <a:effectLst/>
                          <a:latin typeface="Soberana Sans" panose="02000000000000000000" pitchFamily="50" charset="0"/>
                        </a:rPr>
                        <a:t>1. Baja California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589057503"/>
                  </a:ext>
                </a:extLst>
              </a:tr>
              <a:tr h="324150">
                <a:tc vMerge="1">
                  <a:txBody>
                    <a:bodyPr/>
                    <a:lstStyle/>
                    <a:p>
                      <a:pPr algn="l" rtl="0" fontAlgn="ctr"/>
                      <a:endParaRPr lang="es-MX" sz="1600" b="0" i="0" u="none" strike="noStrike" dirty="0">
                        <a:solidFill>
                          <a:srgbClr val="000000"/>
                        </a:solidFill>
                        <a:effectLst/>
                        <a:latin typeface="Soberana Sans" panose="02000000000000000000" pitchFamily="50"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dirty="0">
                          <a:solidFill>
                            <a:srgbClr val="000000"/>
                          </a:solidFill>
                          <a:effectLst/>
                          <a:latin typeface="Soberana Sans" panose="02000000000000000000" pitchFamily="50" charset="0"/>
                        </a:rPr>
                        <a:t>2. Baja California Sur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36666133"/>
                  </a:ext>
                </a:extLst>
              </a:tr>
              <a:tr h="324150">
                <a:tc vMerge="1">
                  <a:txBody>
                    <a:bodyPr/>
                    <a:lstStyle/>
                    <a:p>
                      <a:pPr algn="l" rtl="0" fontAlgn="ctr"/>
                      <a:endParaRPr lang="es-MX" sz="1600" b="0" i="0" u="none" strike="noStrike" dirty="0">
                        <a:solidFill>
                          <a:srgbClr val="000000"/>
                        </a:solidFill>
                        <a:effectLst/>
                        <a:latin typeface="Soberana Sans" panose="02000000000000000000" pitchFamily="50"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dirty="0">
                          <a:solidFill>
                            <a:srgbClr val="000000"/>
                          </a:solidFill>
                          <a:effectLst/>
                          <a:latin typeface="Soberana Sans" panose="02000000000000000000" pitchFamily="50" charset="0"/>
                        </a:rPr>
                        <a:t>3. Noroeste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34138498"/>
                  </a:ext>
                </a:extLst>
              </a:tr>
              <a:tr h="324150">
                <a:tc vMerge="1">
                  <a:txBody>
                    <a:bodyPr/>
                    <a:lstStyle/>
                    <a:p>
                      <a:pPr algn="l" rtl="0" fontAlgn="ctr"/>
                      <a:endParaRPr lang="es-MX" sz="1600" b="0" i="0" u="none" strike="noStrike" dirty="0">
                        <a:solidFill>
                          <a:srgbClr val="000000"/>
                        </a:solidFill>
                        <a:effectLst/>
                        <a:latin typeface="Soberana Sans" panose="02000000000000000000" pitchFamily="50"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dirty="0">
                          <a:solidFill>
                            <a:srgbClr val="000000"/>
                          </a:solidFill>
                          <a:effectLst/>
                          <a:latin typeface="Soberana Sans" panose="02000000000000000000" pitchFamily="50" charset="0"/>
                        </a:rPr>
                        <a:t>4. Norte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40092395"/>
                  </a:ext>
                </a:extLst>
              </a:tr>
              <a:tr h="324150">
                <a:tc vMerge="1">
                  <a:txBody>
                    <a:bodyPr/>
                    <a:lstStyle/>
                    <a:p>
                      <a:pPr algn="l" rtl="0" fontAlgn="ctr"/>
                      <a:endParaRPr lang="es-MX" sz="1600" b="0" i="0" u="none" strike="noStrike" dirty="0">
                        <a:solidFill>
                          <a:srgbClr val="000000"/>
                        </a:solidFill>
                        <a:effectLst/>
                        <a:latin typeface="Soberana Sans" panose="02000000000000000000" pitchFamily="50"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dirty="0">
                          <a:solidFill>
                            <a:srgbClr val="000000"/>
                          </a:solidFill>
                          <a:effectLst/>
                          <a:latin typeface="Soberana Sans" panose="02000000000000000000" pitchFamily="50" charset="0"/>
                        </a:rPr>
                        <a:t>5. Noreste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77525031"/>
                  </a:ext>
                </a:extLst>
              </a:tr>
              <a:tr h="324150">
                <a:tc vMerge="1">
                  <a:txBody>
                    <a:bodyPr/>
                    <a:lstStyle/>
                    <a:p>
                      <a:pPr algn="l" rtl="0" fontAlgn="ctr"/>
                      <a:endParaRPr lang="es-MX" sz="1600" b="0" i="0" u="none" strike="noStrike" dirty="0">
                        <a:solidFill>
                          <a:srgbClr val="000000"/>
                        </a:solidFill>
                        <a:effectLst/>
                        <a:latin typeface="Soberana Sans" panose="02000000000000000000" pitchFamily="50"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dirty="0">
                          <a:solidFill>
                            <a:srgbClr val="000000"/>
                          </a:solidFill>
                          <a:effectLst/>
                          <a:latin typeface="Soberana Sans" panose="02000000000000000000" pitchFamily="50" charset="0"/>
                        </a:rPr>
                        <a:t>6. Central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52950945"/>
                  </a:ext>
                </a:extLst>
              </a:tr>
              <a:tr h="324150">
                <a:tc vMerge="1">
                  <a:txBody>
                    <a:bodyPr/>
                    <a:lstStyle/>
                    <a:p>
                      <a:pPr algn="l" rtl="0" fontAlgn="ctr"/>
                      <a:endParaRPr lang="es-MX" sz="1600" b="0" i="0" u="none" strike="noStrike" dirty="0">
                        <a:solidFill>
                          <a:srgbClr val="000000"/>
                        </a:solidFill>
                        <a:effectLst/>
                        <a:latin typeface="Soberana Sans" panose="02000000000000000000" pitchFamily="50"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dirty="0">
                          <a:solidFill>
                            <a:srgbClr val="000000"/>
                          </a:solidFill>
                          <a:effectLst/>
                          <a:latin typeface="Soberana Sans" panose="02000000000000000000" pitchFamily="50" charset="0"/>
                        </a:rPr>
                        <a:t>7. Sur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999838086"/>
                  </a:ext>
                </a:extLst>
              </a:tr>
              <a:tr h="324150">
                <a:tc vMerge="1">
                  <a:txBody>
                    <a:bodyPr/>
                    <a:lstStyle/>
                    <a:p>
                      <a:pPr algn="l" rtl="0" fontAlgn="ctr"/>
                      <a:endParaRPr lang="es-MX" sz="1600" b="0" i="0" u="none" strike="noStrike" dirty="0">
                        <a:solidFill>
                          <a:srgbClr val="000000"/>
                        </a:solidFill>
                        <a:effectLst/>
                        <a:latin typeface="Soberana Sans" panose="02000000000000000000" pitchFamily="50"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dirty="0">
                          <a:solidFill>
                            <a:srgbClr val="000000"/>
                          </a:solidFill>
                          <a:effectLst/>
                          <a:latin typeface="Soberana Sans" panose="02000000000000000000" pitchFamily="50" charset="0"/>
                        </a:rPr>
                        <a:t>8. Peninsular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586346888"/>
                  </a:ext>
                </a:extLst>
              </a:tr>
            </a:tbl>
          </a:graphicData>
        </a:graphic>
      </p:graphicFrame>
      <p:graphicFrame>
        <p:nvGraphicFramePr>
          <p:cNvPr id="7" name="Tabla 6">
            <a:extLst>
              <a:ext uri="{FF2B5EF4-FFF2-40B4-BE49-F238E27FC236}">
                <a16:creationId xmlns:a16="http://schemas.microsoft.com/office/drawing/2014/main" id="{9EFF626A-5AB6-4937-A124-A2A841F7DC5D}"/>
              </a:ext>
            </a:extLst>
          </p:cNvPr>
          <p:cNvGraphicFramePr>
            <a:graphicFrameLocks noGrp="1"/>
          </p:cNvGraphicFramePr>
          <p:nvPr>
            <p:extLst/>
          </p:nvPr>
        </p:nvGraphicFramePr>
        <p:xfrm>
          <a:off x="5710755" y="1657418"/>
          <a:ext cx="6244329" cy="3089100"/>
        </p:xfrm>
        <a:graphic>
          <a:graphicData uri="http://schemas.openxmlformats.org/drawingml/2006/table">
            <a:tbl>
              <a:tblPr/>
              <a:tblGrid>
                <a:gridCol w="1244906">
                  <a:extLst>
                    <a:ext uri="{9D8B030D-6E8A-4147-A177-3AD203B41FA5}">
                      <a16:colId xmlns:a16="http://schemas.microsoft.com/office/drawing/2014/main" val="3546703758"/>
                    </a:ext>
                  </a:extLst>
                </a:gridCol>
                <a:gridCol w="2188339">
                  <a:extLst>
                    <a:ext uri="{9D8B030D-6E8A-4147-A177-3AD203B41FA5}">
                      <a16:colId xmlns:a16="http://schemas.microsoft.com/office/drawing/2014/main" val="2605386487"/>
                    </a:ext>
                  </a:extLst>
                </a:gridCol>
                <a:gridCol w="2811084">
                  <a:extLst>
                    <a:ext uri="{9D8B030D-6E8A-4147-A177-3AD203B41FA5}">
                      <a16:colId xmlns:a16="http://schemas.microsoft.com/office/drawing/2014/main" val="1167467890"/>
                    </a:ext>
                  </a:extLst>
                </a:gridCol>
              </a:tblGrid>
              <a:tr h="448806">
                <a:tc rowSpan="10">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600" b="1" i="0" u="none" strike="noStrike" dirty="0">
                          <a:solidFill>
                            <a:srgbClr val="FFFFFF"/>
                          </a:solidFill>
                          <a:effectLst>
                            <a:outerShdw blurRad="38100" dist="38100" dir="2700000" algn="tl">
                              <a:srgbClr val="000000">
                                <a:alpha val="43137"/>
                              </a:srgbClr>
                            </a:outerShdw>
                          </a:effectLst>
                          <a:latin typeface="Soberana Sans" panose="02000000000000000000" pitchFamily="50" charset="0"/>
                        </a:rPr>
                        <a:t>Nuevo Esquema Tarifario</a:t>
                      </a:r>
                    </a:p>
                    <a:p>
                      <a:pPr algn="ctr" rtl="0" fontAlgn="ctr"/>
                      <a:endParaRPr lang="es-MX" sz="1600" b="1" i="0" u="none" strike="noStrike" dirty="0">
                        <a:solidFill>
                          <a:schemeClr val="tx1"/>
                        </a:solidFill>
                        <a:effectLst/>
                        <a:latin typeface="Soberana Sans" panose="02000000000000000000" pitchFamily="50"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50000"/>
                      </a:srgbClr>
                    </a:solidFill>
                  </a:tcPr>
                </a:tc>
                <a:tc gridSpan="2">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ctr" rtl="0" fontAlgn="ctr"/>
                      <a:r>
                        <a:rPr lang="es-MX" sz="1600" b="1" i="0" u="none" strike="noStrike" dirty="0">
                          <a:solidFill>
                            <a:schemeClr val="tx1"/>
                          </a:solidFill>
                          <a:effectLst/>
                          <a:latin typeface="Soberana Sans" panose="02000000000000000000" pitchFamily="50" charset="0"/>
                        </a:rPr>
                        <a:t>División tarifaria</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lumMod val="60000"/>
                        <a:lumOff val="40000"/>
                      </a:srgbClr>
                    </a:solidFill>
                  </a:tcPr>
                </a:tc>
                <a:tc hMerge="1">
                  <a:txBody>
                    <a:bodyPr/>
                    <a:lstStyle/>
                    <a:p>
                      <a:endParaRPr lang="es-MX"/>
                    </a:p>
                  </a:txBody>
                  <a:tcPr/>
                </a:tc>
                <a:extLst>
                  <a:ext uri="{0D108BD9-81ED-4DB2-BD59-A6C34878D82A}">
                    <a16:rowId xmlns:a16="http://schemas.microsoft.com/office/drawing/2014/main" val="636108960"/>
                  </a:ext>
                </a:extLst>
              </a:tr>
              <a:tr h="293366">
                <a:tc vMerge="1">
                  <a:txBody>
                    <a:bodyPr/>
                    <a:lstStyle/>
                    <a:p>
                      <a:pPr algn="l" rtl="0" fontAlgn="ctr"/>
                      <a:endParaRPr lang="es-MX" sz="1600" b="0" i="0" u="none" strike="noStrike" dirty="0">
                        <a:solidFill>
                          <a:srgbClr val="000000"/>
                        </a:solidFill>
                        <a:effectLst/>
                        <a:latin typeface="Soberana Sans" panose="02000000000000000000" pitchFamily="50"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dirty="0">
                          <a:solidFill>
                            <a:srgbClr val="000000"/>
                          </a:solidFill>
                          <a:effectLst/>
                          <a:latin typeface="Soberana Sans" panose="02000000000000000000" pitchFamily="50" charset="0"/>
                        </a:rPr>
                        <a:t>1. Baja California</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dirty="0">
                          <a:solidFill>
                            <a:srgbClr val="000000"/>
                          </a:solidFill>
                          <a:effectLst/>
                          <a:latin typeface="Soberana Sans" panose="02000000000000000000" pitchFamily="50" charset="0"/>
                        </a:rPr>
                        <a:t>10. Noroeste</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1714187"/>
                  </a:ext>
                </a:extLst>
              </a:tr>
              <a:tr h="293366">
                <a:tc vMerge="1">
                  <a:txBody>
                    <a:bodyPr/>
                    <a:lstStyle/>
                    <a:p>
                      <a:pPr algn="l" rtl="0" fontAlgn="ctr"/>
                      <a:endParaRPr lang="es-MX" sz="1600" b="0" i="0" u="none" strike="noStrike" dirty="0">
                        <a:solidFill>
                          <a:srgbClr val="000000"/>
                        </a:solidFill>
                        <a:effectLst/>
                        <a:latin typeface="Soberana Sans" panose="02000000000000000000" pitchFamily="50"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dirty="0">
                          <a:solidFill>
                            <a:srgbClr val="000000"/>
                          </a:solidFill>
                          <a:effectLst/>
                          <a:latin typeface="Soberana Sans" panose="02000000000000000000" pitchFamily="50" charset="0"/>
                        </a:rPr>
                        <a:t>2. Baja California Sur</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dirty="0">
                          <a:solidFill>
                            <a:srgbClr val="000000"/>
                          </a:solidFill>
                          <a:effectLst/>
                          <a:latin typeface="Soberana Sans" panose="02000000000000000000" pitchFamily="50" charset="0"/>
                        </a:rPr>
                        <a:t>11. Norte</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14539879"/>
                  </a:ext>
                </a:extLst>
              </a:tr>
              <a:tr h="293366">
                <a:tc vMerge="1">
                  <a:txBody>
                    <a:bodyPr/>
                    <a:lstStyle/>
                    <a:p>
                      <a:pPr algn="l" rtl="0" fontAlgn="ctr"/>
                      <a:endParaRPr lang="es-MX" sz="1600" b="0" i="0" u="none" strike="noStrike" dirty="0">
                        <a:solidFill>
                          <a:srgbClr val="000000"/>
                        </a:solidFill>
                        <a:effectLst/>
                        <a:latin typeface="Soberana Sans" panose="02000000000000000000" pitchFamily="50"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a:solidFill>
                            <a:srgbClr val="000000"/>
                          </a:solidFill>
                          <a:effectLst/>
                          <a:latin typeface="Soberana Sans" panose="02000000000000000000" pitchFamily="50" charset="0"/>
                        </a:rPr>
                        <a:t>3. Bajío</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dirty="0">
                          <a:solidFill>
                            <a:srgbClr val="000000"/>
                          </a:solidFill>
                          <a:effectLst/>
                          <a:latin typeface="Soberana Sans" panose="02000000000000000000" pitchFamily="50" charset="0"/>
                        </a:rPr>
                        <a:t>12. Oriente</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94308643"/>
                  </a:ext>
                </a:extLst>
              </a:tr>
              <a:tr h="293366">
                <a:tc vMerge="1">
                  <a:txBody>
                    <a:bodyPr/>
                    <a:lstStyle/>
                    <a:p>
                      <a:pPr algn="l" rtl="0" fontAlgn="ctr"/>
                      <a:endParaRPr lang="es-MX" sz="1600" b="0" i="0" u="none" strike="noStrike" dirty="0">
                        <a:solidFill>
                          <a:srgbClr val="000000"/>
                        </a:solidFill>
                        <a:effectLst/>
                        <a:latin typeface="Soberana Sans" panose="02000000000000000000" pitchFamily="50"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a:solidFill>
                            <a:srgbClr val="000000"/>
                          </a:solidFill>
                          <a:effectLst/>
                          <a:latin typeface="Soberana Sans" panose="02000000000000000000" pitchFamily="50" charset="0"/>
                        </a:rPr>
                        <a:t>4. Centro Occidente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dirty="0">
                          <a:solidFill>
                            <a:srgbClr val="000000"/>
                          </a:solidFill>
                          <a:effectLst/>
                          <a:latin typeface="Soberana Sans" panose="02000000000000000000" pitchFamily="50" charset="0"/>
                        </a:rPr>
                        <a:t>13. Peninsular</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89710113"/>
                  </a:ext>
                </a:extLst>
              </a:tr>
              <a:tr h="293366">
                <a:tc vMerge="1">
                  <a:txBody>
                    <a:bodyPr/>
                    <a:lstStyle/>
                    <a:p>
                      <a:pPr algn="l" rtl="0" fontAlgn="ctr"/>
                      <a:endParaRPr lang="es-MX" sz="1600" b="0" i="0" u="none" strike="noStrike" dirty="0">
                        <a:solidFill>
                          <a:srgbClr val="000000"/>
                        </a:solidFill>
                        <a:effectLst/>
                        <a:latin typeface="Soberana Sans" panose="02000000000000000000" pitchFamily="50"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a:solidFill>
                            <a:srgbClr val="000000"/>
                          </a:solidFill>
                          <a:effectLst/>
                          <a:latin typeface="Soberana Sans" panose="02000000000000000000" pitchFamily="50" charset="0"/>
                        </a:rPr>
                        <a:t>5. Centro Oriente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dirty="0">
                          <a:solidFill>
                            <a:srgbClr val="000000"/>
                          </a:solidFill>
                          <a:effectLst/>
                          <a:latin typeface="Soberana Sans" panose="02000000000000000000" pitchFamily="50" charset="0"/>
                        </a:rPr>
                        <a:t>14. Sureste</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502756698"/>
                  </a:ext>
                </a:extLst>
              </a:tr>
              <a:tr h="293366">
                <a:tc vMerge="1">
                  <a:txBody>
                    <a:bodyPr/>
                    <a:lstStyle/>
                    <a:p>
                      <a:pPr algn="l" rtl="0" fontAlgn="ctr"/>
                      <a:endParaRPr lang="es-MX" sz="1600" b="0" i="0" u="none" strike="noStrike" dirty="0">
                        <a:solidFill>
                          <a:srgbClr val="000000"/>
                        </a:solidFill>
                        <a:effectLst/>
                        <a:latin typeface="Soberana Sans" panose="02000000000000000000" pitchFamily="50"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a:solidFill>
                            <a:srgbClr val="000000"/>
                          </a:solidFill>
                          <a:effectLst/>
                          <a:latin typeface="Soberana Sans" panose="02000000000000000000" pitchFamily="50" charset="0"/>
                        </a:rPr>
                        <a:t>6. Centro Sur</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dirty="0">
                          <a:solidFill>
                            <a:srgbClr val="000000"/>
                          </a:solidFill>
                          <a:effectLst/>
                          <a:latin typeface="Soberana Sans" panose="02000000000000000000" pitchFamily="50" charset="0"/>
                        </a:rPr>
                        <a:t>15. Valle de México Centro</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10671918"/>
                  </a:ext>
                </a:extLst>
              </a:tr>
              <a:tr h="293366">
                <a:tc vMerge="1">
                  <a:txBody>
                    <a:bodyPr/>
                    <a:lstStyle/>
                    <a:p>
                      <a:pPr algn="l" rtl="0" fontAlgn="ctr"/>
                      <a:endParaRPr lang="es-MX" sz="1600" b="0" i="0" u="none" strike="noStrike" dirty="0">
                        <a:solidFill>
                          <a:srgbClr val="000000"/>
                        </a:solidFill>
                        <a:effectLst/>
                        <a:latin typeface="Soberana Sans" panose="02000000000000000000" pitchFamily="50"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a:solidFill>
                            <a:srgbClr val="000000"/>
                          </a:solidFill>
                          <a:effectLst/>
                          <a:latin typeface="Soberana Sans" panose="02000000000000000000" pitchFamily="50" charset="0"/>
                        </a:rPr>
                        <a:t>7. Golfo Centro</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dirty="0">
                          <a:solidFill>
                            <a:srgbClr val="000000"/>
                          </a:solidFill>
                          <a:effectLst/>
                          <a:latin typeface="Soberana Sans" panose="02000000000000000000" pitchFamily="50" charset="0"/>
                        </a:rPr>
                        <a:t>16. Valle de México Norte</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27673586"/>
                  </a:ext>
                </a:extLst>
              </a:tr>
              <a:tr h="293366">
                <a:tc vMerge="1">
                  <a:txBody>
                    <a:bodyPr/>
                    <a:lstStyle/>
                    <a:p>
                      <a:pPr algn="l" rtl="0" fontAlgn="ctr"/>
                      <a:endParaRPr lang="es-MX" sz="1600" b="0" i="0" u="none" strike="noStrike" dirty="0">
                        <a:solidFill>
                          <a:srgbClr val="000000"/>
                        </a:solidFill>
                        <a:effectLst/>
                        <a:latin typeface="Soberana Sans" panose="02000000000000000000" pitchFamily="50"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a:solidFill>
                            <a:srgbClr val="000000"/>
                          </a:solidFill>
                          <a:effectLst/>
                          <a:latin typeface="Soberana Sans" panose="02000000000000000000" pitchFamily="50" charset="0"/>
                        </a:rPr>
                        <a:t>8. Golfo Norte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dirty="0">
                          <a:solidFill>
                            <a:srgbClr val="000000"/>
                          </a:solidFill>
                          <a:effectLst/>
                          <a:latin typeface="Soberana Sans" panose="02000000000000000000" pitchFamily="50" charset="0"/>
                        </a:rPr>
                        <a:t>17. Valle de México Sur</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35009047"/>
                  </a:ext>
                </a:extLst>
              </a:tr>
              <a:tr h="293366">
                <a:tc vMerge="1">
                  <a:txBody>
                    <a:bodyPr/>
                    <a:lstStyle/>
                    <a:p>
                      <a:pPr algn="l" rtl="0" fontAlgn="ctr"/>
                      <a:endParaRPr lang="es-MX" sz="1600" b="0" i="0" u="none" strike="noStrike" dirty="0">
                        <a:solidFill>
                          <a:srgbClr val="000000"/>
                        </a:solidFill>
                        <a:effectLst/>
                        <a:latin typeface="Soberana Sans" panose="02000000000000000000" pitchFamily="50"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a:solidFill>
                            <a:srgbClr val="000000"/>
                          </a:solidFill>
                          <a:effectLst/>
                          <a:latin typeface="Soberana Sans" panose="02000000000000000000" pitchFamily="50" charset="0"/>
                        </a:rPr>
                        <a:t>9. Jalisco</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tx1"/>
                          </a:solidFill>
                          <a:latin typeface="Calibri" panose="020F0502020204030204"/>
                          <a:sym typeface="Arial"/>
                        </a:defRPr>
                      </a:lvl9pPr>
                    </a:lstStyle>
                    <a:p>
                      <a:pPr algn="l" rtl="0" fontAlgn="ctr"/>
                      <a:r>
                        <a:rPr lang="es-MX" sz="1600" b="0" i="0" u="none" strike="noStrike" dirty="0">
                          <a:solidFill>
                            <a:srgbClr val="000000"/>
                          </a:solidFill>
                          <a:effectLst/>
                          <a:latin typeface="Soberana Sans" panose="02000000000000000000" pitchFamily="50" charset="0"/>
                        </a:rPr>
                        <a:t> </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71901689"/>
                  </a:ext>
                </a:extLst>
              </a:tr>
            </a:tbl>
          </a:graphicData>
        </a:graphic>
      </p:graphicFrame>
      <p:sp>
        <p:nvSpPr>
          <p:cNvPr id="11" name="3 Marcador de número de diapositiva">
            <a:extLst>
              <a:ext uri="{FF2B5EF4-FFF2-40B4-BE49-F238E27FC236}">
                <a16:creationId xmlns:a16="http://schemas.microsoft.com/office/drawing/2014/main" id="{6384E85A-6232-4311-9858-5839C25C4FDC}"/>
              </a:ext>
            </a:extLst>
          </p:cNvPr>
          <p:cNvSpPr txBox="1">
            <a:spLocks/>
          </p:cNvSpPr>
          <p:nvPr/>
        </p:nvSpPr>
        <p:spPr>
          <a:xfrm>
            <a:off x="9280293" y="6492875"/>
            <a:ext cx="28448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50B3BD-96C4-491F-B9AF-A33AF079A4D1}" type="slidenum">
              <a:rPr lang="es-MX" smtClean="0">
                <a:latin typeface="Arial" panose="020B0604020202020204" pitchFamily="34" charset="0"/>
                <a:cs typeface="Arial" panose="020B0604020202020204" pitchFamily="34" charset="0"/>
              </a:rPr>
              <a:pPr/>
              <a:t>9</a:t>
            </a:fld>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279836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7068</TotalTime>
  <Words>1231</Words>
  <Application>Microsoft Office PowerPoint</Application>
  <PresentationFormat>Panorámica</PresentationFormat>
  <Paragraphs>216</Paragraphs>
  <Slides>9</Slides>
  <Notes>1</Notes>
  <HiddenSlides>2</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Arial</vt:lpstr>
      <vt:lpstr>Calibri</vt:lpstr>
      <vt:lpstr>Calibri Light</vt:lpstr>
      <vt:lpstr>Soberana Sans</vt:lpstr>
      <vt:lpstr>Soberana Titular</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Nelson Ricardo Delgado Contreras</dc:creator>
  <cp:lastModifiedBy>Omar Josue Sanchez Bermudez</cp:lastModifiedBy>
  <cp:revision>286</cp:revision>
  <dcterms:created xsi:type="dcterms:W3CDTF">2018-08-30T21:36:52Z</dcterms:created>
  <dcterms:modified xsi:type="dcterms:W3CDTF">2018-09-20T15:56:42Z</dcterms:modified>
</cp:coreProperties>
</file>